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4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848" r:id="rId2"/>
    <p:sldId id="678" r:id="rId3"/>
    <p:sldId id="789" r:id="rId4"/>
    <p:sldId id="793" r:id="rId5"/>
    <p:sldId id="852" r:id="rId6"/>
    <p:sldId id="865" r:id="rId7"/>
    <p:sldId id="853" r:id="rId8"/>
    <p:sldId id="855" r:id="rId9"/>
    <p:sldId id="857" r:id="rId10"/>
    <p:sldId id="856" r:id="rId11"/>
    <p:sldId id="858" r:id="rId12"/>
    <p:sldId id="859" r:id="rId13"/>
    <p:sldId id="861" r:id="rId14"/>
    <p:sldId id="860" r:id="rId15"/>
    <p:sldId id="863" r:id="rId16"/>
    <p:sldId id="854" r:id="rId17"/>
    <p:sldId id="862" r:id="rId18"/>
    <p:sldId id="864" r:id="rId19"/>
    <p:sldId id="867" r:id="rId20"/>
    <p:sldId id="868" r:id="rId21"/>
    <p:sldId id="872" r:id="rId22"/>
    <p:sldId id="866" r:id="rId23"/>
    <p:sldId id="870" r:id="rId24"/>
    <p:sldId id="871" r:id="rId25"/>
    <p:sldId id="850" r:id="rId26"/>
  </p:sldIdLst>
  <p:sldSz cx="12192000" cy="6858000"/>
  <p:notesSz cx="6781800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651"/>
    <a:srgbClr val="00A551"/>
    <a:srgbClr val="838281"/>
    <a:srgbClr val="3399FF"/>
    <a:srgbClr val="66CCFF"/>
    <a:srgbClr val="47A3FF"/>
    <a:srgbClr val="FF9F9F"/>
    <a:srgbClr val="969696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4780C-FFFD-4492-B9FB-2A22666F0F21}" v="114" dt="2023-08-22T13:23:34.1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>
        <p:guide orient="horz" pos="2112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72"/>
    </p:cViewPr>
  </p:sorterViewPr>
  <p:notesViewPr>
    <p:cSldViewPr snapToGrid="0">
      <p:cViewPr>
        <p:scale>
          <a:sx n="100" d="100"/>
          <a:sy n="100" d="100"/>
        </p:scale>
        <p:origin x="-1812" y="-60"/>
      </p:cViewPr>
      <p:guideLst>
        <p:guide orient="horz" pos="3127"/>
        <p:guide pos="21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D1476F5-C5EB-4E2D-91F1-E6BD6CFD8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9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889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3" y="766763"/>
            <a:ext cx="653415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749800"/>
            <a:ext cx="49403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65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9421813"/>
            <a:ext cx="2889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7" rIns="91332" bIns="4566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854A08E8-B7B5-4D29-A018-CA0352A45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14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4419600" y="3338513"/>
            <a:ext cx="695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 sz="2400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0" y="1111251"/>
            <a:ext cx="12192000" cy="2968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sz="2400">
              <a:solidFill>
                <a:srgbClr val="FF9933"/>
              </a:solidFill>
            </a:endParaRPr>
          </a:p>
        </p:txBody>
      </p:sp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10119784" y="1782763"/>
            <a:ext cx="0" cy="358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 sz="2400"/>
          </a:p>
        </p:txBody>
      </p:sp>
      <p:pic>
        <p:nvPicPr>
          <p:cNvPr id="7" name="Picture 10" descr="logo%20-%20fakulte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9296"/>
          <a:stretch>
            <a:fillRect/>
          </a:stretch>
        </p:blipFill>
        <p:spPr bwMode="auto">
          <a:xfrm>
            <a:off x="218018" y="96838"/>
            <a:ext cx="161078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256339"/>
            <a:ext cx="12192000" cy="168275"/>
          </a:xfrm>
          <a:prstGeom prst="rect">
            <a:avLst/>
          </a:prstGeom>
          <a:solidFill>
            <a:srgbClr val="00A651"/>
          </a:solidFill>
          <a:ln w="9525">
            <a:solidFill>
              <a:srgbClr val="00A55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sz="2400" dirty="0"/>
          </a:p>
        </p:txBody>
      </p:sp>
      <p:sp>
        <p:nvSpPr>
          <p:cNvPr id="405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 baseline="0">
                <a:solidFill>
                  <a:srgbClr val="00A65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05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 lIns="91440" rIns="9144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35B93B-2A4D-4D7A-9905-D09347A47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12996" name="Picture 4" descr="Cortec Corporation Logo">
            <a:extLst>
              <a:ext uri="{FF2B5EF4-FFF2-40B4-BE49-F238E27FC236}">
                <a16:creationId xmlns:a16="http://schemas.microsoft.com/office/drawing/2014/main" id="{26F1EB21-F607-6586-E4BA-8741BBFE1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92" y="88202"/>
            <a:ext cx="2612781" cy="8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6">
            <a:extLst>
              <a:ext uri="{FF2B5EF4-FFF2-40B4-BE49-F238E27FC236}">
                <a16:creationId xmlns:a16="http://schemas.microsoft.com/office/drawing/2014/main" id="{11E74A5E-0BC2-F0FD-4566-810FDACCBE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62256" b="79042"/>
          <a:stretch/>
        </p:blipFill>
        <p:spPr bwMode="auto">
          <a:xfrm>
            <a:off x="9061940" y="315403"/>
            <a:ext cx="2602520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81BB-3E49-4BB5-944B-E5D53EF201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234" y="146051"/>
            <a:ext cx="2622551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1" y="146051"/>
            <a:ext cx="7668683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389F-6015-4F47-99F0-58AE29ECB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146050"/>
            <a:ext cx="10390716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9584" y="1503363"/>
            <a:ext cx="10363200" cy="4495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BA01-335E-4D0C-9224-C70DC3466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146050"/>
            <a:ext cx="10390716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9584" y="1503363"/>
            <a:ext cx="508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784" y="1503363"/>
            <a:ext cx="508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11B9-6108-4A56-8695-89398DE31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92636"/>
            <a:ext cx="738717" cy="457200"/>
          </a:xfrm>
          <a:ln/>
        </p:spPr>
        <p:txBody>
          <a:bodyPr/>
          <a:lstStyle>
            <a:lvl1pPr>
              <a:defRPr sz="1100" b="1">
                <a:latin typeface="Trebuchet MS" pitchFamily="34" charset="0"/>
              </a:defRPr>
            </a:lvl1pPr>
          </a:lstStyle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3E52-9EBB-470E-A193-17F2249E48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84" y="1503363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784" y="1503363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45720" rIns="1800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/>
            </a:lvl1pPr>
          </a:lstStyle>
          <a:p>
            <a:fld id="{31006502-BA6D-4ED1-ACCF-7995F11DE6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7915-986B-4D16-8C22-FA010EA38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49714-E603-46C4-9DBE-615648C7AB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9C67-F30B-4CCA-B7AA-FDBB4E561C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977F-0721-434D-A2CB-B8358E988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D3C-6622-472C-88A7-316627820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8351" y="146050"/>
            <a:ext cx="10390716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686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584" y="1503363"/>
            <a:ext cx="1036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4494" name="Rectangle 14"/>
          <p:cNvSpPr>
            <a:spLocks noChangeArrowheads="1"/>
          </p:cNvSpPr>
          <p:nvPr userDrawn="1"/>
        </p:nvSpPr>
        <p:spPr bwMode="auto">
          <a:xfrm>
            <a:off x="5973234" y="32004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4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7387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45720" rIns="1800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777777"/>
                </a:solidFill>
                <a:latin typeface="+mj-lt"/>
              </a:defRPr>
            </a:lvl1pPr>
          </a:lstStyle>
          <a:p>
            <a:pPr>
              <a:defRPr/>
            </a:pPr>
            <a:fld id="{A3C499CC-7885-4A2A-B4C1-95830AB1F53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04498" name="Rectangle 18"/>
          <p:cNvSpPr>
            <a:spLocks noChangeArrowheads="1"/>
          </p:cNvSpPr>
          <p:nvPr userDrawn="1"/>
        </p:nvSpPr>
        <p:spPr bwMode="auto">
          <a:xfrm>
            <a:off x="0" y="938214"/>
            <a:ext cx="12192000" cy="193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sz="2400"/>
          </a:p>
        </p:txBody>
      </p:sp>
      <p:sp>
        <p:nvSpPr>
          <p:cNvPr id="404503" name="Rectangle 23"/>
          <p:cNvSpPr>
            <a:spLocks noChangeArrowheads="1"/>
          </p:cNvSpPr>
          <p:nvPr userDrawn="1"/>
        </p:nvSpPr>
        <p:spPr bwMode="auto">
          <a:xfrm>
            <a:off x="704851" y="6575426"/>
            <a:ext cx="11334749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hr-HR" sz="1000" b="1" dirty="0">
                <a:latin typeface="Trebuchet MS" pitchFamily="34" charset="0"/>
              </a:rPr>
              <a:t>EUROCORR2023</a:t>
            </a:r>
            <a:r>
              <a:rPr lang="hr-HR" sz="1000" b="1" baseline="0" dirty="0">
                <a:latin typeface="Trebuchet MS" pitchFamily="34" charset="0"/>
              </a:rPr>
              <a:t>_</a:t>
            </a:r>
            <a:r>
              <a:rPr lang="en-US" sz="1000" b="1" dirty="0">
                <a:latin typeface="Trebuchet MS" pitchFamily="34" charset="0"/>
              </a:rPr>
              <a:t>Development of cement with increased corrosion protection capacity through introduction of powder inhibitor</a:t>
            </a:r>
            <a:endParaRPr lang="en-GB" sz="1000" b="1" dirty="0">
              <a:latin typeface="Trebuchet MS" pitchFamily="34" charset="0"/>
            </a:endParaRPr>
          </a:p>
        </p:txBody>
      </p:sp>
      <p:pic>
        <p:nvPicPr>
          <p:cNvPr id="36872" name="Picture 10" descr="logo%20-%20fakultet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9296"/>
          <a:stretch>
            <a:fillRect/>
          </a:stretch>
        </p:blipFill>
        <p:spPr bwMode="auto">
          <a:xfrm>
            <a:off x="11016762" y="198783"/>
            <a:ext cx="1031571" cy="55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506" name="Rectangle 26"/>
          <p:cNvSpPr>
            <a:spLocks noChangeArrowheads="1"/>
          </p:cNvSpPr>
          <p:nvPr userDrawn="1"/>
        </p:nvSpPr>
        <p:spPr bwMode="auto">
          <a:xfrm>
            <a:off x="0" y="6513513"/>
            <a:ext cx="12192000" cy="42862"/>
          </a:xfrm>
          <a:prstGeom prst="rect">
            <a:avLst/>
          </a:prstGeom>
          <a:solidFill>
            <a:srgbClr val="00A6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 sz="24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62648D5-3045-862E-4442-88248A87D6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62256" b="79042"/>
          <a:stretch/>
        </p:blipFill>
        <p:spPr bwMode="auto">
          <a:xfrm>
            <a:off x="9568964" y="353175"/>
            <a:ext cx="1447798" cy="2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tec Corporation Logo">
            <a:extLst>
              <a:ext uri="{FF2B5EF4-FFF2-40B4-BE49-F238E27FC236}">
                <a16:creationId xmlns:a16="http://schemas.microsoft.com/office/drawing/2014/main" id="{67FF1E09-83DF-01CA-013D-470C740FD3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53" y="146050"/>
            <a:ext cx="1838006" cy="6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rgbClr val="00A65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65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65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stats.oecd.org/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719091" y="1739280"/>
            <a:ext cx="9294922" cy="147002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Development of cement</a:t>
            </a:r>
            <a:br>
              <a:rPr lang="hr-HR" dirty="0"/>
            </a:br>
            <a:r>
              <a:rPr lang="en-US" dirty="0"/>
              <a:t>with increased corrosion protection capacity</a:t>
            </a:r>
            <a:br>
              <a:rPr lang="hr-HR" dirty="0"/>
            </a:br>
            <a:r>
              <a:rPr lang="en-US" dirty="0"/>
              <a:t>through introduction of powder inhibitor</a:t>
            </a:r>
            <a:endParaRPr lang="hr-HR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878091" y="3429000"/>
            <a:ext cx="8067675" cy="2435193"/>
          </a:xfrm>
        </p:spPr>
        <p:txBody>
          <a:bodyPr>
            <a:normAutofit/>
          </a:bodyPr>
          <a:lstStyle/>
          <a:p>
            <a:pPr algn="r"/>
            <a:r>
              <a:rPr lang="hr-HR" sz="2000" b="1" dirty="0"/>
              <a:t>Serdar, Marijana, Carević, Ivana, Flegar, Matea, Ram, Kiran</a:t>
            </a:r>
          </a:p>
          <a:p>
            <a:pPr algn="r"/>
            <a:r>
              <a:rPr lang="hr-HR" sz="2000" b="1" i="1" dirty="0"/>
              <a:t>University </a:t>
            </a:r>
            <a:r>
              <a:rPr lang="hr-HR" sz="2000" b="1" i="1" dirty="0" err="1"/>
              <a:t>of</a:t>
            </a:r>
            <a:r>
              <a:rPr lang="hr-HR" sz="2000" b="1" i="1" dirty="0"/>
              <a:t> Zagreb, </a:t>
            </a:r>
            <a:r>
              <a:rPr lang="hr-HR" sz="2000" b="1" i="1" dirty="0" err="1"/>
              <a:t>Faculty</a:t>
            </a:r>
            <a:r>
              <a:rPr lang="hr-HR" sz="2000" b="1" i="1" dirty="0"/>
              <a:t> </a:t>
            </a:r>
            <a:r>
              <a:rPr lang="hr-HR" sz="2000" b="1" i="1" dirty="0" err="1"/>
              <a:t>of</a:t>
            </a:r>
            <a:r>
              <a:rPr lang="hr-HR" sz="2000" b="1" i="1" dirty="0"/>
              <a:t> Civil </a:t>
            </a:r>
            <a:r>
              <a:rPr lang="hr-HR" sz="2000" b="1" i="1" dirty="0" err="1"/>
              <a:t>Engineering</a:t>
            </a:r>
            <a:r>
              <a:rPr lang="hr-HR" sz="2000" b="1" i="1" dirty="0"/>
              <a:t>, Croatia</a:t>
            </a:r>
          </a:p>
          <a:p>
            <a:pPr algn="r"/>
            <a:r>
              <a:rPr lang="hr-HR" sz="2000" b="1" dirty="0"/>
              <a:t> Miksic, Boris</a:t>
            </a:r>
          </a:p>
          <a:p>
            <a:pPr algn="r"/>
            <a:r>
              <a:rPr lang="hr-HR" sz="2000" b="1" i="1" dirty="0" err="1"/>
              <a:t>Cortec</a:t>
            </a:r>
            <a:r>
              <a:rPr lang="hr-HR" sz="2000" b="1" i="1" dirty="0"/>
              <a:t> Corporation, USA</a:t>
            </a:r>
          </a:p>
          <a:p>
            <a:pPr algn="r"/>
            <a:r>
              <a:rPr lang="hr-HR" sz="2000" b="1" dirty="0"/>
              <a:t>Rogan, Ivan</a:t>
            </a:r>
          </a:p>
          <a:p>
            <a:pPr algn="r"/>
            <a:r>
              <a:rPr lang="hr-HR" sz="2000" b="1" i="1" dirty="0" err="1"/>
              <a:t>CorteCros</a:t>
            </a:r>
            <a:r>
              <a:rPr lang="hr-HR" sz="2000" b="1" i="1" dirty="0"/>
              <a:t> Ltd, Croatia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338238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8A72-4D8C-E75E-44DD-DF692250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146050"/>
            <a:ext cx="6631690" cy="698500"/>
          </a:xfrm>
        </p:spPr>
        <p:txBody>
          <a:bodyPr/>
          <a:lstStyle/>
          <a:p>
            <a:r>
              <a:rPr lang="en-US" dirty="0"/>
              <a:t>Chemical and physical properties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D673-77D2-C165-BCD2-81BC11D4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564" y="1503363"/>
            <a:ext cx="4072380" cy="4495800"/>
          </a:xfrm>
        </p:spPr>
        <p:txBody>
          <a:bodyPr/>
          <a:lstStyle/>
          <a:p>
            <a:r>
              <a:rPr lang="hr-HR" dirty="0"/>
              <a:t>T</a:t>
            </a:r>
            <a:r>
              <a:rPr lang="en-US" dirty="0"/>
              <a:t>here are no deviations in the chemical</a:t>
            </a:r>
            <a:r>
              <a:rPr lang="hr-HR" dirty="0"/>
              <a:t> </a:t>
            </a:r>
            <a:r>
              <a:rPr lang="en-US" dirty="0"/>
              <a:t>and physical properties of the cement</a:t>
            </a:r>
            <a:endParaRPr lang="hr-HR" dirty="0"/>
          </a:p>
          <a:p>
            <a:endParaRPr lang="hr-HR" dirty="0"/>
          </a:p>
          <a:p>
            <a:r>
              <a:rPr lang="hr-HR" dirty="0"/>
              <a:t>T</a:t>
            </a:r>
            <a:r>
              <a:rPr lang="en-US" dirty="0"/>
              <a:t>here are no changes in the composition that would</a:t>
            </a:r>
            <a:r>
              <a:rPr lang="hr-HR" dirty="0"/>
              <a:t> </a:t>
            </a:r>
            <a:r>
              <a:rPr lang="en-US" dirty="0"/>
              <a:t>cause non-acceptance according to the HRN EN 197-1 standard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61AC7-B7A5-A695-400D-4601AC6EBA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5249B-0A02-E6F3-2FB8-BF5E9133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17" y="1330099"/>
            <a:ext cx="6815882" cy="48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3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A8AB-275F-648C-6538-8492BEE3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 </a:t>
            </a:r>
            <a:r>
              <a:rPr lang="hr-HR" dirty="0" err="1"/>
              <a:t>consistency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66B5-37E0-6B94-912E-86810905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445" y="1673046"/>
            <a:ext cx="4994733" cy="4495800"/>
          </a:xfrm>
        </p:spPr>
        <p:txBody>
          <a:bodyPr/>
          <a:lstStyle/>
          <a:p>
            <a:r>
              <a:rPr lang="en-US" dirty="0"/>
              <a:t>All mixtures with the addition of inhibitors have a </a:t>
            </a:r>
            <a:r>
              <a:rPr lang="en-US" b="1" dirty="0">
                <a:solidFill>
                  <a:srgbClr val="008000"/>
                </a:solidFill>
              </a:rPr>
              <a:t>reduced need</a:t>
            </a:r>
            <a:r>
              <a:rPr lang="hr-HR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for water and greater workability</a:t>
            </a:r>
            <a:endParaRPr lang="hr-HR" b="1" dirty="0">
              <a:solidFill>
                <a:srgbClr val="008000"/>
              </a:solidFill>
            </a:endParaRPr>
          </a:p>
          <a:p>
            <a:endParaRPr lang="hr-HR" dirty="0"/>
          </a:p>
          <a:p>
            <a:r>
              <a:rPr lang="en-US" dirty="0"/>
              <a:t>CEM II/A-LL 42.5 R </a:t>
            </a:r>
            <a:r>
              <a:rPr lang="hr-HR" dirty="0"/>
              <a:t>- </a:t>
            </a:r>
            <a:r>
              <a:rPr lang="en-US" dirty="0"/>
              <a:t>water requirement is reduced by 17% with the addition of inhibitors compared to the mixture</a:t>
            </a:r>
            <a:r>
              <a:rPr lang="hr-HR" dirty="0"/>
              <a:t> </a:t>
            </a:r>
            <a:r>
              <a:rPr lang="en-US" dirty="0"/>
              <a:t>without inhibitors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18504-A6AB-92E9-4957-B7B5DCC3C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76D56-A70D-E035-1ABB-6A01201B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1" y="1389063"/>
            <a:ext cx="58102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9B7E-7D34-54DB-3748-0CD8E49F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Setting</a:t>
            </a:r>
            <a:r>
              <a:rPr lang="hr-HR" dirty="0"/>
              <a:t> time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52B2-84BC-C7FA-AEC0-6F55469D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348" y="1284288"/>
            <a:ext cx="5194170" cy="4495800"/>
          </a:xfrm>
        </p:spPr>
        <p:txBody>
          <a:bodyPr/>
          <a:lstStyle/>
          <a:p>
            <a:r>
              <a:rPr lang="en-US" dirty="0"/>
              <a:t>The requirement according to the HRN EN 197-1 standard for a </a:t>
            </a:r>
            <a:r>
              <a:rPr lang="en-US" b="1" dirty="0">
                <a:solidFill>
                  <a:srgbClr val="008000"/>
                </a:solidFill>
              </a:rPr>
              <a:t>minimum initial setting time of 60</a:t>
            </a:r>
            <a:r>
              <a:rPr lang="hr-HR" b="1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minutes is met </a:t>
            </a:r>
            <a:r>
              <a:rPr lang="en-US" dirty="0"/>
              <a:t>by all tested</a:t>
            </a:r>
            <a:r>
              <a:rPr lang="hr-HR" dirty="0"/>
              <a:t> </a:t>
            </a:r>
            <a:r>
              <a:rPr lang="en-US" dirty="0"/>
              <a:t>mixtures</a:t>
            </a:r>
          </a:p>
          <a:p>
            <a:endParaRPr lang="hr-HR" dirty="0"/>
          </a:p>
          <a:p>
            <a:r>
              <a:rPr lang="hr-HR" dirty="0"/>
              <a:t>T</a:t>
            </a:r>
            <a:r>
              <a:rPr lang="en-US" dirty="0"/>
              <a:t>he </a:t>
            </a:r>
            <a:r>
              <a:rPr lang="en-US" b="1" dirty="0">
                <a:solidFill>
                  <a:srgbClr val="008000"/>
                </a:solidFill>
              </a:rPr>
              <a:t>initial setting time is prolonged</a:t>
            </a:r>
            <a:r>
              <a:rPr lang="hr-HR" b="1" dirty="0">
                <a:solidFill>
                  <a:srgbClr val="008000"/>
                </a:solidFill>
              </a:rPr>
              <a:t> </a:t>
            </a:r>
            <a:r>
              <a:rPr lang="en-US" dirty="0"/>
              <a:t>in the case of the addition of inhibitors in all cements</a:t>
            </a:r>
            <a:endParaRPr lang="hr-HR" dirty="0"/>
          </a:p>
          <a:p>
            <a:endParaRPr lang="hr-HR" dirty="0"/>
          </a:p>
          <a:p>
            <a:r>
              <a:rPr lang="en-US" dirty="0"/>
              <a:t>The least significant increase in the initial and</a:t>
            </a:r>
            <a:r>
              <a:rPr lang="hr-HR" dirty="0"/>
              <a:t> </a:t>
            </a:r>
            <a:r>
              <a:rPr lang="en-US" dirty="0"/>
              <a:t>final setting time </a:t>
            </a:r>
            <a:r>
              <a:rPr lang="hr-HR" dirty="0"/>
              <a:t>- </a:t>
            </a:r>
            <a:r>
              <a:rPr lang="en-US" dirty="0"/>
              <a:t>cements with limestone</a:t>
            </a:r>
            <a:endParaRPr lang="hr-HR" dirty="0"/>
          </a:p>
          <a:p>
            <a:endParaRPr lang="hr-HR" dirty="0"/>
          </a:p>
          <a:p>
            <a:r>
              <a:rPr lang="hr-HR" dirty="0"/>
              <a:t>T</a:t>
            </a:r>
            <a:r>
              <a:rPr lang="en-US" dirty="0"/>
              <a:t>he most significant increase in setting</a:t>
            </a:r>
            <a:r>
              <a:rPr lang="hr-HR" dirty="0"/>
              <a:t> </a:t>
            </a:r>
            <a:r>
              <a:rPr lang="en-US" dirty="0"/>
              <a:t>time </a:t>
            </a:r>
            <a:r>
              <a:rPr lang="hr-HR" dirty="0"/>
              <a:t>- </a:t>
            </a:r>
            <a:r>
              <a:rPr lang="en-US" dirty="0"/>
              <a:t>cements with slag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780AA-16CB-11CD-CC3E-6D5FA59AC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5E6A4-7A92-44FA-7CA1-F952247C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0" y="1284288"/>
            <a:ext cx="56292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4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2087-C711-A966-4EE7-6BE38EB1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Heat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hydration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E5A0-ADA4-5931-124D-AFB626C9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6350-5BAA-D8F1-D2EA-6092402CD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9C746-9368-BA59-5EA1-8C0DD752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4" y="1503363"/>
            <a:ext cx="5467350" cy="431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148538-B809-21AC-A289-18BA0FBAF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18" y="1617663"/>
            <a:ext cx="54959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605C-C0E0-BD3A-18E0-C6A84B9D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Mechanical</a:t>
            </a:r>
            <a:r>
              <a:rPr lang="hr-HR" dirty="0"/>
              <a:t> </a:t>
            </a:r>
            <a:r>
              <a:rPr lang="hr-HR" dirty="0" err="1"/>
              <a:t>properties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32FA-EDEB-B018-1B30-4C7021E1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4" y="1503363"/>
            <a:ext cx="4663016" cy="4495800"/>
          </a:xfrm>
        </p:spPr>
        <p:txBody>
          <a:bodyPr/>
          <a:lstStyle/>
          <a:p>
            <a:r>
              <a:rPr lang="en-US" dirty="0"/>
              <a:t>All cements with</a:t>
            </a:r>
            <a:r>
              <a:rPr lang="hr-HR" dirty="0"/>
              <a:t> </a:t>
            </a:r>
            <a:r>
              <a:rPr lang="en-US" dirty="0"/>
              <a:t>or without inhibitors meet the specified criteria for compressive strength after 2 days for cements</a:t>
            </a:r>
            <a:r>
              <a:rPr lang="hr-HR" dirty="0"/>
              <a:t> </a:t>
            </a:r>
            <a:r>
              <a:rPr lang="en-US" dirty="0"/>
              <a:t>marked N (≥10.0 MPa) and cements marked R (≥20.0 MPa)</a:t>
            </a:r>
            <a:endParaRPr lang="hr-HR" dirty="0"/>
          </a:p>
          <a:p>
            <a:endParaRPr lang="hr-HR" dirty="0"/>
          </a:p>
          <a:p>
            <a:r>
              <a:rPr lang="hr-HR" dirty="0"/>
              <a:t>S</a:t>
            </a:r>
            <a:r>
              <a:rPr lang="en-US" dirty="0"/>
              <a:t>light increase in early compressive strength </a:t>
            </a:r>
            <a:r>
              <a:rPr lang="hr-HR" dirty="0"/>
              <a:t>for </a:t>
            </a:r>
            <a:r>
              <a:rPr lang="hr-HR" dirty="0" err="1"/>
              <a:t>limestone</a:t>
            </a:r>
            <a:r>
              <a:rPr lang="hr-HR" dirty="0"/>
              <a:t> </a:t>
            </a:r>
            <a:r>
              <a:rPr lang="hr-HR" dirty="0" err="1"/>
              <a:t>cements</a:t>
            </a:r>
            <a:endParaRPr lang="hr-HR" dirty="0"/>
          </a:p>
          <a:p>
            <a:endParaRPr lang="hr-HR" dirty="0"/>
          </a:p>
          <a:p>
            <a:r>
              <a:rPr lang="hr-HR" dirty="0"/>
              <a:t>S</a:t>
            </a:r>
            <a:r>
              <a:rPr lang="en-US" dirty="0"/>
              <a:t>light</a:t>
            </a:r>
            <a:r>
              <a:rPr lang="hr-HR" dirty="0"/>
              <a:t> </a:t>
            </a:r>
            <a:r>
              <a:rPr lang="en-US" dirty="0"/>
              <a:t>reduction of early compressive strength </a:t>
            </a:r>
            <a:r>
              <a:rPr lang="hr-HR" dirty="0"/>
              <a:t>for </a:t>
            </a:r>
            <a:r>
              <a:rPr lang="hr-HR" dirty="0" err="1"/>
              <a:t>cements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fly</a:t>
            </a:r>
            <a:r>
              <a:rPr lang="hr-HR" dirty="0"/>
              <a:t> </a:t>
            </a:r>
            <a:r>
              <a:rPr lang="hr-HR" dirty="0" err="1"/>
              <a:t>ash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slag</a:t>
            </a:r>
            <a:endParaRPr lang="hr-HR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38F97-1BEB-ACB1-E83F-156DF4C69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598AC-83F6-031C-8A81-99B1D4D2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87" y="1363663"/>
            <a:ext cx="6143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AA9EF8-0D79-54A6-8AEC-D3330A3F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910" y="2036190"/>
            <a:ext cx="8429592" cy="1143000"/>
          </a:xfrm>
        </p:spPr>
        <p:txBody>
          <a:bodyPr/>
          <a:lstStyle/>
          <a:p>
            <a:pPr algn="r"/>
            <a:r>
              <a:rPr lang="hr-HR" dirty="0"/>
              <a:t>INFLUENCE ON CONCRETE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DEEED4-E249-1D72-1DC3-91E4AF78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78" y="3429000"/>
            <a:ext cx="8534400" cy="17526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endParaRPr lang="hr-HR" sz="1600" kern="0" dirty="0"/>
          </a:p>
          <a:p>
            <a:pPr algn="l"/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F2BA5-CE1C-C888-9CE5-3356AEBA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D3F244-9ED4-6E80-6746-43756EB0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62941"/>
              </p:ext>
            </p:extLst>
          </p:nvPr>
        </p:nvGraphicFramePr>
        <p:xfrm>
          <a:off x="556183" y="3327400"/>
          <a:ext cx="957236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4646">
                  <a:extLst>
                    <a:ext uri="{9D8B030D-6E8A-4147-A177-3AD203B41FA5}">
                      <a16:colId xmlns:a16="http://schemas.microsoft.com/office/drawing/2014/main" val="1296175025"/>
                    </a:ext>
                  </a:extLst>
                </a:gridCol>
                <a:gridCol w="2027716">
                  <a:extLst>
                    <a:ext uri="{9D8B030D-6E8A-4147-A177-3AD203B41FA5}">
                      <a16:colId xmlns:a16="http://schemas.microsoft.com/office/drawing/2014/main" val="125491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rgbClr val="008000"/>
                          </a:solidFill>
                        </a:rPr>
                        <a:t>Cement </a:t>
                      </a:r>
                      <a:r>
                        <a:rPr lang="hr-HR" sz="1400" b="1" dirty="0" err="1">
                          <a:solidFill>
                            <a:srgbClr val="008000"/>
                          </a:solidFill>
                        </a:rPr>
                        <a:t>type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>
                          <a:solidFill>
                            <a:srgbClr val="008000"/>
                          </a:solidFill>
                        </a:rPr>
                        <a:t>Label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3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/>
                        <a:t>Portland cement with the addition of limestone CEM II/B-LL 42.5 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9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/>
                        <a:t>Portland cement with the addition of limestone CEM II/B-LL 42.5 N</a:t>
                      </a:r>
                      <a:r>
                        <a:rPr lang="hr-HR" sz="1400" kern="0" dirty="0"/>
                        <a:t> + 0.1% </a:t>
                      </a:r>
                      <a:r>
                        <a:rPr lang="hr-HR" sz="1400" kern="0" dirty="0" err="1"/>
                        <a:t>inhibitor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 + 0.1%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0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/>
                        <a:t>Portland cement with the addition of limestone CEM II/B-LL 42.5 N</a:t>
                      </a:r>
                      <a:r>
                        <a:rPr lang="hr-HR" sz="1400" kern="0" dirty="0"/>
                        <a:t> + 0.25% </a:t>
                      </a:r>
                      <a:r>
                        <a:rPr lang="hr-HR" sz="1400" kern="0" dirty="0" err="1"/>
                        <a:t>inhibitor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 + 0.</a:t>
                      </a:r>
                      <a:r>
                        <a:rPr lang="hr-HR" sz="1400" dirty="0"/>
                        <a:t>25</a:t>
                      </a:r>
                      <a:r>
                        <a:rPr lang="pt-BR" sz="1400" dirty="0"/>
                        <a:t>%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3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/>
                        <a:t>Portland cement with the addition of limestone CEM II/B-LL 42.5 N</a:t>
                      </a:r>
                      <a:r>
                        <a:rPr lang="hr-HR" sz="1400" kern="0" dirty="0"/>
                        <a:t> + 0.5% </a:t>
                      </a:r>
                      <a:r>
                        <a:rPr lang="hr-HR" sz="1400" kern="0" dirty="0" err="1"/>
                        <a:t>inhibitor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 + 0.</a:t>
                      </a:r>
                      <a:r>
                        <a:rPr lang="hr-HR" sz="1400" dirty="0"/>
                        <a:t>5</a:t>
                      </a:r>
                      <a:r>
                        <a:rPr lang="pt-BR" sz="1400" dirty="0"/>
                        <a:t>%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4463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52DBC41-D0D9-892B-DF5A-C2B4FF8669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23392"/>
          <a:stretch/>
        </p:blipFill>
        <p:spPr>
          <a:xfrm>
            <a:off x="10155181" y="1641169"/>
            <a:ext cx="1825113" cy="1268240"/>
          </a:xfrm>
          <a:prstGeom prst="rect">
            <a:avLst/>
          </a:prstGeom>
        </p:spPr>
      </p:pic>
      <p:pic>
        <p:nvPicPr>
          <p:cNvPr id="16" name="Picture 15" descr="A group of purple squares&#10;&#10;Description automatically generated">
            <a:extLst>
              <a:ext uri="{FF2B5EF4-FFF2-40B4-BE49-F238E27FC236}">
                <a16:creationId xmlns:a16="http://schemas.microsoft.com/office/drawing/2014/main" id="{470A9CB6-1381-7AB3-9C6C-00D2FCCBE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947" r="45706" b="4432"/>
          <a:stretch/>
        </p:blipFill>
        <p:spPr>
          <a:xfrm rot="5400000">
            <a:off x="10642876" y="2485557"/>
            <a:ext cx="849720" cy="1825113"/>
          </a:xfrm>
          <a:prstGeom prst="rect">
            <a:avLst/>
          </a:prstGeom>
        </p:spPr>
      </p:pic>
      <p:pic>
        <p:nvPicPr>
          <p:cNvPr id="18" name="Picture 17" descr="Several pieces of stone&#10;&#10;Description automatically generated with medium confidence">
            <a:extLst>
              <a:ext uri="{FF2B5EF4-FFF2-40B4-BE49-F238E27FC236}">
                <a16:creationId xmlns:a16="http://schemas.microsoft.com/office/drawing/2014/main" id="{471931CD-976C-54FE-A87E-AA03576E38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11780" r="3233" b="31003"/>
          <a:stretch/>
        </p:blipFill>
        <p:spPr>
          <a:xfrm>
            <a:off x="10155180" y="3886818"/>
            <a:ext cx="1825113" cy="849720"/>
          </a:xfrm>
          <a:prstGeom prst="rect">
            <a:avLst/>
          </a:prstGeom>
        </p:spPr>
      </p:pic>
      <p:pic>
        <p:nvPicPr>
          <p:cNvPr id="20" name="Picture 19" descr="A row of metal rods with writing on them&#10;&#10;Description automatically generated">
            <a:extLst>
              <a:ext uri="{FF2B5EF4-FFF2-40B4-BE49-F238E27FC236}">
                <a16:creationId xmlns:a16="http://schemas.microsoft.com/office/drawing/2014/main" id="{564126E3-B249-BB8A-ACB1-32399F2D9D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3851" r="13851" b="34369"/>
          <a:stretch/>
        </p:blipFill>
        <p:spPr>
          <a:xfrm>
            <a:off x="10155179" y="4800382"/>
            <a:ext cx="1825112" cy="9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1577-2062-8DD3-CFF3-CB97E494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Workability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compressive</a:t>
            </a:r>
            <a:r>
              <a:rPr lang="hr-HR" dirty="0"/>
              <a:t> </a:t>
            </a:r>
            <a:r>
              <a:rPr lang="hr-HR" dirty="0" err="1"/>
              <a:t>strength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F98D-36FB-6515-E63C-0A8A21FB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4" y="1503363"/>
            <a:ext cx="6238063" cy="44958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b="1" dirty="0">
                <a:solidFill>
                  <a:srgbClr val="00A651"/>
                </a:solidFill>
              </a:rPr>
              <a:t>increasing the proportion</a:t>
            </a:r>
            <a:r>
              <a:rPr lang="hr-HR" b="1" dirty="0">
                <a:solidFill>
                  <a:srgbClr val="00A651"/>
                </a:solidFill>
              </a:rPr>
              <a:t> </a:t>
            </a:r>
            <a:r>
              <a:rPr lang="en-US" b="1" dirty="0">
                <a:solidFill>
                  <a:srgbClr val="00A651"/>
                </a:solidFill>
              </a:rPr>
              <a:t>of the MCI-2006 NS</a:t>
            </a:r>
            <a:r>
              <a:rPr lang="en-US" dirty="0"/>
              <a:t>, the slump value of the fresh mixture also </a:t>
            </a:r>
            <a:r>
              <a:rPr lang="en-US" b="1" dirty="0">
                <a:solidFill>
                  <a:srgbClr val="00A651"/>
                </a:solidFill>
              </a:rPr>
              <a:t>increases</a:t>
            </a:r>
            <a:r>
              <a:rPr lang="en-US" dirty="0"/>
              <a:t>, which means that</a:t>
            </a:r>
            <a:r>
              <a:rPr lang="hr-HR" dirty="0"/>
              <a:t> </a:t>
            </a:r>
            <a:r>
              <a:rPr lang="en-US" dirty="0"/>
              <a:t>workability increases</a:t>
            </a:r>
            <a:r>
              <a:rPr lang="hr-HR" dirty="0"/>
              <a:t> - </a:t>
            </a:r>
            <a:r>
              <a:rPr lang="en-US" dirty="0"/>
              <a:t>favorable influence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>
                <a:solidFill>
                  <a:srgbClr val="00A651"/>
                </a:solidFill>
              </a:rPr>
              <a:t>I</a:t>
            </a:r>
            <a:r>
              <a:rPr lang="en-US" b="1" dirty="0" err="1">
                <a:solidFill>
                  <a:srgbClr val="00A651"/>
                </a:solidFill>
              </a:rPr>
              <a:t>ncreasing</a:t>
            </a:r>
            <a:r>
              <a:rPr lang="en-US" b="1" dirty="0">
                <a:solidFill>
                  <a:srgbClr val="00A651"/>
                </a:solidFill>
              </a:rPr>
              <a:t> the proportion of the MCI-2006 NS</a:t>
            </a:r>
            <a:r>
              <a:rPr lang="hr-HR" b="1" dirty="0">
                <a:solidFill>
                  <a:srgbClr val="00A651"/>
                </a:solidFill>
              </a:rPr>
              <a:t> </a:t>
            </a:r>
            <a:r>
              <a:rPr lang="en-US" dirty="0"/>
              <a:t>the mean</a:t>
            </a:r>
            <a:r>
              <a:rPr lang="hr-HR" dirty="0"/>
              <a:t> </a:t>
            </a:r>
            <a:r>
              <a:rPr lang="en-US" dirty="0"/>
              <a:t>value of the compressive strength compared to the reference mix (CEM II)</a:t>
            </a:r>
            <a:r>
              <a:rPr lang="hr-HR" dirty="0"/>
              <a:t> </a:t>
            </a:r>
            <a:r>
              <a:rPr lang="en-US" b="1" dirty="0">
                <a:solidFill>
                  <a:srgbClr val="00A651"/>
                </a:solidFill>
              </a:rPr>
              <a:t>increases</a:t>
            </a:r>
            <a:r>
              <a:rPr lang="hr-HR" b="1" dirty="0">
                <a:solidFill>
                  <a:srgbClr val="00A651"/>
                </a:solidFill>
              </a:rPr>
              <a:t> </a:t>
            </a:r>
            <a:r>
              <a:rPr lang="hr-HR" dirty="0"/>
              <a:t>- </a:t>
            </a:r>
            <a:r>
              <a:rPr lang="en-US" dirty="0"/>
              <a:t>favorable influence</a:t>
            </a:r>
            <a:endParaRPr lang="hr-HR" dirty="0"/>
          </a:p>
          <a:p>
            <a:endParaRPr lang="hr-HR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45327-51DA-2D30-9C8C-00CEE7B77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94D6-4304-C325-18A5-1145AD21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970" y="1262200"/>
            <a:ext cx="2919097" cy="2503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BAD25-C886-CD75-1F61-48A72F02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687" y="3822284"/>
            <a:ext cx="2919097" cy="24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D7D9-CC8B-7A52-BD4C-F54A22D0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Durability</a:t>
            </a:r>
            <a:r>
              <a:rPr lang="hr-HR" dirty="0"/>
              <a:t> </a:t>
            </a:r>
            <a:r>
              <a:rPr lang="hr-HR" dirty="0" err="1"/>
              <a:t>properties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469D-4345-3E7C-1378-63B595D4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29" y="1399809"/>
            <a:ext cx="4266321" cy="4495800"/>
          </a:xfrm>
        </p:spPr>
        <p:txBody>
          <a:bodyPr/>
          <a:lstStyle/>
          <a:p>
            <a:r>
              <a:rPr lang="hr-HR" dirty="0"/>
              <a:t>T</a:t>
            </a:r>
            <a:r>
              <a:rPr lang="en-US" dirty="0"/>
              <a:t>he inhibitor added in any of the</a:t>
            </a:r>
            <a:r>
              <a:rPr lang="hr-HR" dirty="0"/>
              <a:t> </a:t>
            </a:r>
            <a:r>
              <a:rPr lang="en-US" dirty="0"/>
              <a:t>three tested amounts has no significant effect on the durability properties of concrete</a:t>
            </a:r>
            <a:endParaRPr lang="hr-HR" dirty="0"/>
          </a:p>
          <a:p>
            <a:endParaRPr lang="en-US" dirty="0"/>
          </a:p>
          <a:p>
            <a:r>
              <a:rPr lang="hr-HR" dirty="0"/>
              <a:t>For</a:t>
            </a:r>
            <a:r>
              <a:rPr lang="en-US" dirty="0"/>
              <a:t> application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cold</a:t>
            </a:r>
            <a:r>
              <a:rPr lang="hr-HR" dirty="0"/>
              <a:t> </a:t>
            </a:r>
            <a:r>
              <a:rPr lang="hr-HR" dirty="0" err="1"/>
              <a:t>climates</a:t>
            </a:r>
            <a:r>
              <a:rPr lang="hr-HR" dirty="0"/>
              <a:t> </a:t>
            </a:r>
            <a:r>
              <a:rPr lang="en-US" dirty="0"/>
              <a:t>air entraining additive is </a:t>
            </a:r>
            <a:r>
              <a:rPr lang="en-US" dirty="0" err="1"/>
              <a:t>necessar</a:t>
            </a:r>
            <a:r>
              <a:rPr lang="hr-HR" dirty="0"/>
              <a:t>y - </a:t>
            </a:r>
            <a:r>
              <a:rPr lang="en-US" dirty="0"/>
              <a:t>tests have proven the compatibility of inhibitors with air</a:t>
            </a:r>
            <a:r>
              <a:rPr lang="hr-HR" dirty="0"/>
              <a:t> </a:t>
            </a:r>
            <a:r>
              <a:rPr lang="en-US" dirty="0"/>
              <a:t>entrainer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E483D-3B35-A9FF-622C-30E40B4EF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F0886-1FF7-9BF3-3DB4-F1EFF666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11" y="1156828"/>
            <a:ext cx="2858394" cy="2358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2DC5E-80F2-C81E-A543-60A937BBE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8"/>
          <a:stretch/>
        </p:blipFill>
        <p:spPr>
          <a:xfrm>
            <a:off x="8856904" y="1242698"/>
            <a:ext cx="2943971" cy="227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4E3B2B-DA98-CCFB-0109-DDF8EA71F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381" y="3861405"/>
            <a:ext cx="2857783" cy="2272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B36590-495B-05F9-F832-037457AA8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62" y="3780547"/>
            <a:ext cx="3682266" cy="2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F18C-5C83-3B0F-6E28-29306A25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Corrosion</a:t>
            </a:r>
            <a:r>
              <a:rPr lang="hr-HR" dirty="0"/>
              <a:t> </a:t>
            </a:r>
            <a:r>
              <a:rPr lang="hr-HR" dirty="0" err="1"/>
              <a:t>behaviour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8C4C-401C-0E44-5158-393C838D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4" y="1503363"/>
            <a:ext cx="5056992" cy="4495800"/>
          </a:xfrm>
        </p:spPr>
        <p:txBody>
          <a:bodyPr/>
          <a:lstStyle/>
          <a:p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en-US" dirty="0"/>
              <a:t>HRN EN 480-14 tests were carried</a:t>
            </a:r>
            <a:r>
              <a:rPr lang="hr-HR" dirty="0"/>
              <a:t> </a:t>
            </a:r>
            <a:r>
              <a:rPr lang="en-US" dirty="0"/>
              <a:t>out in a passive solution of saturated calcium hydroxide</a:t>
            </a:r>
            <a:endParaRPr lang="hr-HR" dirty="0"/>
          </a:p>
          <a:p>
            <a:r>
              <a:rPr lang="hr-HR" dirty="0"/>
              <a:t>500 </a:t>
            </a:r>
            <a:r>
              <a:rPr lang="hr-HR" dirty="0" err="1"/>
              <a:t>mV</a:t>
            </a:r>
            <a:r>
              <a:rPr lang="hr-HR" dirty="0"/>
              <a:t> </a:t>
            </a:r>
            <a:r>
              <a:rPr lang="hr-HR" dirty="0" err="1"/>
              <a:t>polarisation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2C11-77DA-3B10-780D-C5C52B69A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1CFA5-8A5E-7D37-11A1-90D5792F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76" y="1503363"/>
            <a:ext cx="6032768" cy="460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DE167D-1471-B30A-8D9B-A4A0CDD6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47" y="3052663"/>
            <a:ext cx="2687754" cy="32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F18C-5C83-3B0F-6E28-29306A25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Corrosion</a:t>
            </a:r>
            <a:r>
              <a:rPr lang="hr-HR" dirty="0"/>
              <a:t> </a:t>
            </a:r>
            <a:r>
              <a:rPr lang="hr-HR" dirty="0" err="1"/>
              <a:t>behaviour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8C4C-401C-0E44-5158-393C838D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3" y="1503363"/>
            <a:ext cx="10792308" cy="4495800"/>
          </a:xfrm>
        </p:spPr>
        <p:txBody>
          <a:bodyPr/>
          <a:lstStyle/>
          <a:p>
            <a:r>
              <a:rPr lang="en-US" dirty="0"/>
              <a:t>The tests were carried</a:t>
            </a:r>
            <a:r>
              <a:rPr lang="hr-HR" dirty="0"/>
              <a:t> </a:t>
            </a:r>
            <a:r>
              <a:rPr lang="en-US" dirty="0"/>
              <a:t>out in a </a:t>
            </a:r>
            <a:r>
              <a:rPr lang="hr-HR" dirty="0"/>
              <a:t>3.5% NaCl, </a:t>
            </a:r>
            <a:r>
              <a:rPr lang="hr-HR" dirty="0" err="1"/>
              <a:t>polarisation</a:t>
            </a:r>
            <a:r>
              <a:rPr lang="hr-HR" dirty="0"/>
              <a:t> 500 </a:t>
            </a:r>
            <a:r>
              <a:rPr lang="hr-HR" dirty="0" err="1"/>
              <a:t>mV</a:t>
            </a:r>
            <a:r>
              <a:rPr lang="hr-HR" dirty="0"/>
              <a:t> vs SCE</a:t>
            </a:r>
          </a:p>
          <a:p>
            <a:r>
              <a:rPr lang="hr-HR" dirty="0"/>
              <a:t>P</a:t>
            </a:r>
            <a:r>
              <a:rPr lang="en-US" dirty="0" err="1"/>
              <a:t>olarization</a:t>
            </a:r>
            <a:r>
              <a:rPr lang="en-US" dirty="0"/>
              <a:t> caused corrosion currents below 200 </a:t>
            </a:r>
            <a:r>
              <a:rPr lang="en-US" dirty="0" err="1"/>
              <a:t>μA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hr-HR" dirty="0"/>
              <a:t>– </a:t>
            </a:r>
            <a:r>
              <a:rPr lang="hr-HR" dirty="0" err="1"/>
              <a:t>realistic</a:t>
            </a:r>
            <a:r>
              <a:rPr lang="hr-HR" dirty="0"/>
              <a:t>, </a:t>
            </a:r>
            <a:r>
              <a:rPr lang="hr-HR" dirty="0" err="1"/>
              <a:t>significant</a:t>
            </a:r>
            <a:r>
              <a:rPr lang="hr-HR" dirty="0"/>
              <a:t> </a:t>
            </a:r>
            <a:r>
              <a:rPr lang="hr-HR" dirty="0" err="1"/>
              <a:t>duration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test (</a:t>
            </a:r>
            <a:r>
              <a:rPr lang="hr-HR" dirty="0" err="1"/>
              <a:t>up</a:t>
            </a:r>
            <a:r>
              <a:rPr lang="hr-HR" dirty="0"/>
              <a:t> to 3 </a:t>
            </a:r>
            <a:r>
              <a:rPr lang="hr-HR" dirty="0" err="1"/>
              <a:t>months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en-US" dirty="0"/>
              <a:t>0.1% </a:t>
            </a:r>
            <a:r>
              <a:rPr lang="hr-HR" dirty="0"/>
              <a:t>- time-to-</a:t>
            </a:r>
            <a:r>
              <a:rPr lang="hr-HR" dirty="0" err="1"/>
              <a:t>corrosion</a:t>
            </a:r>
            <a:r>
              <a:rPr lang="hr-HR" dirty="0"/>
              <a:t> </a:t>
            </a:r>
            <a:r>
              <a:rPr lang="en-US" dirty="0"/>
              <a:t>the same</a:t>
            </a:r>
            <a:br>
              <a:rPr lang="hr-HR" dirty="0"/>
            </a:br>
            <a:r>
              <a:rPr lang="en-US" dirty="0"/>
              <a:t>as </a:t>
            </a:r>
            <a:r>
              <a:rPr lang="hr-HR" dirty="0" err="1"/>
              <a:t>control</a:t>
            </a:r>
            <a:endParaRPr lang="hr-HR" dirty="0"/>
          </a:p>
          <a:p>
            <a:r>
              <a:rPr lang="en-US" dirty="0"/>
              <a:t>0.25% </a:t>
            </a:r>
            <a:r>
              <a:rPr lang="hr-HR" dirty="0"/>
              <a:t>- time-to-</a:t>
            </a:r>
            <a:r>
              <a:rPr lang="hr-HR" dirty="0" err="1"/>
              <a:t>corrosion</a:t>
            </a:r>
            <a:r>
              <a:rPr lang="en-US" dirty="0"/>
              <a:t> </a:t>
            </a:r>
            <a:r>
              <a:rPr lang="hr-HR" dirty="0" err="1"/>
              <a:t>prolonged</a:t>
            </a:r>
            <a:br>
              <a:rPr lang="hr-HR" dirty="0"/>
            </a:br>
            <a:r>
              <a:rPr lang="en-US" dirty="0"/>
              <a:t>2 times compared to </a:t>
            </a:r>
            <a:r>
              <a:rPr lang="hr-HR" dirty="0" err="1"/>
              <a:t>control</a:t>
            </a:r>
            <a:endParaRPr lang="hr-HR" dirty="0"/>
          </a:p>
          <a:p>
            <a:r>
              <a:rPr lang="en-US" dirty="0"/>
              <a:t>0.5% </a:t>
            </a:r>
            <a:r>
              <a:rPr lang="hr-HR" dirty="0"/>
              <a:t>- time-to-</a:t>
            </a:r>
            <a:r>
              <a:rPr lang="hr-HR" dirty="0" err="1"/>
              <a:t>corrosion</a:t>
            </a:r>
            <a:r>
              <a:rPr lang="hr-HR" dirty="0"/>
              <a:t> </a:t>
            </a:r>
            <a:r>
              <a:rPr lang="en-US" dirty="0"/>
              <a:t>prolonged</a:t>
            </a:r>
            <a:br>
              <a:rPr lang="hr-HR" dirty="0"/>
            </a:br>
            <a:r>
              <a:rPr lang="en-US" dirty="0"/>
              <a:t>3.8 times compared to </a:t>
            </a:r>
            <a:r>
              <a:rPr lang="hr-HR" dirty="0" err="1"/>
              <a:t>control</a:t>
            </a:r>
            <a:r>
              <a:rPr lang="hr-HR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2C11-77DA-3B10-780D-C5C52B69A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18D5B-27F4-49AD-DD5A-1B3ADDFF5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741" y="2778712"/>
            <a:ext cx="6093337" cy="33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5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>
            <a:extLst>
              <a:ext uri="{FF2B5EF4-FFF2-40B4-BE49-F238E27FC236}">
                <a16:creationId xmlns:a16="http://schemas.microsoft.com/office/drawing/2014/main" id="{BD68334D-4272-4FA3-A9B2-FBB45EFE5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Maslenica Bridge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2C04F-0177-4769-8B0C-5D33EDDE6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617" y="1305295"/>
            <a:ext cx="7319822" cy="4495800"/>
          </a:xfrm>
        </p:spPr>
        <p:txBody>
          <a:bodyPr/>
          <a:lstStyle/>
          <a:p>
            <a:pPr eaLnBrk="1" hangingPunct="1"/>
            <a:r>
              <a:rPr lang="hr-HR" altLang="sr-Latn-RS" dirty="0" err="1"/>
              <a:t>Built</a:t>
            </a:r>
            <a:r>
              <a:rPr lang="hr-HR" altLang="sr-Latn-RS" dirty="0"/>
              <a:t> </a:t>
            </a:r>
            <a:r>
              <a:rPr lang="hr-HR" altLang="sr-Latn-RS" dirty="0" err="1"/>
              <a:t>from</a:t>
            </a:r>
            <a:r>
              <a:rPr lang="hr-HR" altLang="sr-Latn-RS" dirty="0"/>
              <a:t> 1995 </a:t>
            </a:r>
            <a:r>
              <a:rPr lang="hr-HR" altLang="sr-Latn-RS" dirty="0" err="1"/>
              <a:t>till</a:t>
            </a:r>
            <a:r>
              <a:rPr lang="hr-HR" altLang="sr-Latn-RS" dirty="0"/>
              <a:t> 1996</a:t>
            </a:r>
          </a:p>
          <a:p>
            <a:pPr eaLnBrk="1" hangingPunct="1"/>
            <a:r>
              <a:rPr lang="hr-HR" altLang="sr-Latn-RS" dirty="0" err="1"/>
              <a:t>Heavily</a:t>
            </a:r>
            <a:r>
              <a:rPr lang="hr-HR" altLang="sr-Latn-RS" dirty="0"/>
              <a:t> </a:t>
            </a:r>
            <a:r>
              <a:rPr lang="hr-HR" altLang="sr-Latn-RS" dirty="0" err="1"/>
              <a:t>corroded</a:t>
            </a:r>
            <a:r>
              <a:rPr lang="hr-HR" altLang="sr-Latn-RS" dirty="0"/>
              <a:t> 2010</a:t>
            </a:r>
          </a:p>
          <a:p>
            <a:pPr eaLnBrk="1" hangingPunct="1"/>
            <a:r>
              <a:rPr lang="hr-HR" altLang="sr-Latn-RS" dirty="0" err="1"/>
              <a:t>Repair</a:t>
            </a:r>
            <a:r>
              <a:rPr lang="hr-HR" altLang="sr-Latn-RS" dirty="0"/>
              <a:t> </a:t>
            </a:r>
            <a:r>
              <a:rPr lang="hr-HR" altLang="sr-Latn-RS" dirty="0" err="1"/>
              <a:t>in</a:t>
            </a:r>
            <a:r>
              <a:rPr lang="hr-HR" altLang="sr-Latn-RS" dirty="0"/>
              <a:t> 2018 </a:t>
            </a:r>
          </a:p>
        </p:txBody>
      </p:sp>
      <p:pic>
        <p:nvPicPr>
          <p:cNvPr id="22532" name="Picture 5" descr="PB080095">
            <a:extLst>
              <a:ext uri="{FF2B5EF4-FFF2-40B4-BE49-F238E27FC236}">
                <a16:creationId xmlns:a16="http://schemas.microsoft.com/office/drawing/2014/main" id="{C53EA067-23EB-4042-B44C-D9EB603D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6" y="3473450"/>
            <a:ext cx="25923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235">
            <a:extLst>
              <a:ext uri="{FF2B5EF4-FFF2-40B4-BE49-F238E27FC236}">
                <a16:creationId xmlns:a16="http://schemas.microsoft.com/office/drawing/2014/main" id="{53023290-7B9E-44D5-AD80-AD0D4AA0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67" y="435344"/>
            <a:ext cx="2159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PB083197">
            <a:extLst>
              <a:ext uri="{FF2B5EF4-FFF2-40B4-BE49-F238E27FC236}">
                <a16:creationId xmlns:a16="http://schemas.microsoft.com/office/drawing/2014/main" id="{D1408A9B-DCBA-4A66-9FDD-1CC5DF83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7" y="2691024"/>
            <a:ext cx="4361009" cy="327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Opis fotografije nije dostupan.">
            <a:extLst>
              <a:ext uri="{FF2B5EF4-FFF2-40B4-BE49-F238E27FC236}">
                <a16:creationId xmlns:a16="http://schemas.microsoft.com/office/drawing/2014/main" id="{F43047E7-C5CB-45F7-8588-D53BBF97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17" y="2969252"/>
            <a:ext cx="4482176" cy="29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5C546F-5571-45C4-91CA-3FCEF03943FA}"/>
              </a:ext>
            </a:extLst>
          </p:cNvPr>
          <p:cNvSpPr txBox="1"/>
          <p:nvPr/>
        </p:nvSpPr>
        <p:spPr>
          <a:xfrm>
            <a:off x="7790550" y="1767694"/>
            <a:ext cx="3874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https://www.facebook.com/SPEGRA/posts/1827838053997901?comment_id=1849089411872765</a:t>
            </a:r>
          </a:p>
        </p:txBody>
      </p:sp>
    </p:spTree>
    <p:extLst>
      <p:ext uri="{BB962C8B-B14F-4D97-AF65-F5344CB8AC3E}">
        <p14:creationId xmlns:p14="http://schemas.microsoft.com/office/powerpoint/2010/main" val="2686077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F18C-5C83-3B0F-6E28-29306A25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Corrosion</a:t>
            </a:r>
            <a:r>
              <a:rPr lang="hr-HR" dirty="0"/>
              <a:t> </a:t>
            </a:r>
            <a:r>
              <a:rPr lang="hr-HR" dirty="0" err="1"/>
              <a:t>behaviour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8C4C-401C-0E44-5158-393C838D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3" y="1503363"/>
            <a:ext cx="10792308" cy="4495800"/>
          </a:xfrm>
        </p:spPr>
        <p:txBody>
          <a:bodyPr/>
          <a:lstStyle/>
          <a:p>
            <a:r>
              <a:rPr lang="en-US" dirty="0"/>
              <a:t>The tests were carried</a:t>
            </a:r>
            <a:r>
              <a:rPr lang="hr-HR" dirty="0"/>
              <a:t> </a:t>
            </a:r>
            <a:r>
              <a:rPr lang="en-US" dirty="0"/>
              <a:t>out in a </a:t>
            </a:r>
            <a:r>
              <a:rPr lang="hr-HR" dirty="0"/>
              <a:t>3.5% NaCl, </a:t>
            </a:r>
            <a:r>
              <a:rPr lang="hr-HR" dirty="0" err="1"/>
              <a:t>polarisation</a:t>
            </a:r>
            <a:r>
              <a:rPr lang="hr-HR" dirty="0"/>
              <a:t> 1000 </a:t>
            </a:r>
            <a:r>
              <a:rPr lang="hr-HR" dirty="0" err="1"/>
              <a:t>mV</a:t>
            </a:r>
            <a:r>
              <a:rPr lang="hr-HR" dirty="0"/>
              <a:t> vs SCE</a:t>
            </a:r>
          </a:p>
          <a:p>
            <a:r>
              <a:rPr lang="hr-HR" dirty="0"/>
              <a:t>P</a:t>
            </a:r>
            <a:r>
              <a:rPr lang="en-US" dirty="0" err="1"/>
              <a:t>olarization</a:t>
            </a:r>
            <a:r>
              <a:rPr lang="en-US" dirty="0"/>
              <a:t> caused corrosion currents </a:t>
            </a:r>
            <a:r>
              <a:rPr lang="hr-HR" dirty="0" err="1"/>
              <a:t>above</a:t>
            </a:r>
            <a:r>
              <a:rPr lang="en-US" dirty="0"/>
              <a:t> 200 </a:t>
            </a:r>
            <a:r>
              <a:rPr lang="en-US" dirty="0" err="1"/>
              <a:t>μA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hr-HR" dirty="0"/>
              <a:t>– </a:t>
            </a:r>
            <a:r>
              <a:rPr lang="hr-HR" dirty="0" err="1"/>
              <a:t>potentially</a:t>
            </a:r>
            <a:r>
              <a:rPr lang="hr-HR" dirty="0"/>
              <a:t> </a:t>
            </a:r>
            <a:r>
              <a:rPr lang="hr-HR" dirty="0" err="1"/>
              <a:t>unrealistic</a:t>
            </a:r>
            <a:r>
              <a:rPr lang="hr-HR" dirty="0"/>
              <a:t>, </a:t>
            </a:r>
            <a:r>
              <a:rPr lang="hr-HR" dirty="0" err="1"/>
              <a:t>shorter</a:t>
            </a:r>
            <a:r>
              <a:rPr lang="hr-HR" dirty="0"/>
              <a:t> </a:t>
            </a:r>
            <a:r>
              <a:rPr lang="hr-HR" dirty="0" err="1"/>
              <a:t>duration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test</a:t>
            </a:r>
          </a:p>
          <a:p>
            <a:endParaRPr lang="hr-HR" dirty="0"/>
          </a:p>
          <a:p>
            <a:r>
              <a:rPr lang="en-US" dirty="0"/>
              <a:t>0.1% </a:t>
            </a:r>
            <a:r>
              <a:rPr lang="hr-HR" dirty="0"/>
              <a:t>- </a:t>
            </a:r>
            <a:r>
              <a:rPr lang="en-US" dirty="0"/>
              <a:t>no</a:t>
            </a:r>
            <a:r>
              <a:rPr lang="hr-HR" dirty="0"/>
              <a:t> </a:t>
            </a:r>
            <a:r>
              <a:rPr lang="en-US" dirty="0"/>
              <a:t>significant effect on retardation of the corrosion process</a:t>
            </a:r>
            <a:endParaRPr lang="hr-HR" dirty="0"/>
          </a:p>
          <a:p>
            <a:r>
              <a:rPr lang="en-US" dirty="0"/>
              <a:t>0.25% </a:t>
            </a:r>
            <a:r>
              <a:rPr lang="hr-HR" dirty="0"/>
              <a:t>- </a:t>
            </a:r>
            <a:r>
              <a:rPr lang="en-US" dirty="0"/>
              <a:t>the retardation of the corrosion process in the first set of samples </a:t>
            </a:r>
            <a:r>
              <a:rPr lang="hr-HR" dirty="0"/>
              <a:t>– 3 </a:t>
            </a:r>
            <a:r>
              <a:rPr lang="hr-HR" dirty="0" err="1"/>
              <a:t>times</a:t>
            </a:r>
            <a:endParaRPr lang="hr-HR" dirty="0"/>
          </a:p>
          <a:p>
            <a:r>
              <a:rPr lang="en-US" dirty="0"/>
              <a:t>0.5% </a:t>
            </a:r>
            <a:r>
              <a:rPr lang="hr-HR" dirty="0"/>
              <a:t>- </a:t>
            </a:r>
            <a:r>
              <a:rPr lang="en-US" dirty="0"/>
              <a:t>the retardation of the corrosion process in </a:t>
            </a:r>
            <a:r>
              <a:rPr lang="hr-HR" dirty="0" err="1"/>
              <a:t>all</a:t>
            </a:r>
            <a:r>
              <a:rPr lang="en-US" dirty="0"/>
              <a:t> set</a:t>
            </a:r>
            <a:r>
              <a:rPr lang="hr-HR" dirty="0"/>
              <a:t>s – 3 to 5 </a:t>
            </a:r>
            <a:r>
              <a:rPr lang="hr-HR" dirty="0" err="1"/>
              <a:t>times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C2C11-77DA-3B10-780D-C5C52B69A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81600-D09A-4015-CF57-901BA770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0" y="4221037"/>
            <a:ext cx="3588130" cy="1979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84F29-264C-A23A-BE71-EE8F838A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173" y="4221037"/>
            <a:ext cx="3655956" cy="2029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96776-D376-5C26-6D9D-C76C958DD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36"/>
          <a:stretch/>
        </p:blipFill>
        <p:spPr>
          <a:xfrm>
            <a:off x="7877129" y="4221036"/>
            <a:ext cx="3814762" cy="20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0E7D-FA63-C4F6-AECE-706E49B5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Corrosion</a:t>
            </a:r>
            <a:r>
              <a:rPr lang="hr-HR" dirty="0"/>
              <a:t> </a:t>
            </a:r>
            <a:r>
              <a:rPr lang="hr-HR" dirty="0" err="1"/>
              <a:t>behaviour</a:t>
            </a:r>
            <a:endParaRPr lang="en-GB" dirty="0"/>
          </a:p>
        </p:txBody>
      </p:sp>
      <p:pic>
        <p:nvPicPr>
          <p:cNvPr id="7" name="Content Placeholder 6" descr="A concrete block with a white box&#10;&#10;Description automatically generated">
            <a:extLst>
              <a:ext uri="{FF2B5EF4-FFF2-40B4-BE49-F238E27FC236}">
                <a16:creationId xmlns:a16="http://schemas.microsoft.com/office/drawing/2014/main" id="{3A37A696-E665-B555-AA5D-46437AC2D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63" y="1503363"/>
            <a:ext cx="3371850" cy="4495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786F-4801-20C3-3A02-9DE7CF0B9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5" name="Picture 4" descr="Several concrete molds with handles&#10;&#10;Description automatically generated">
            <a:extLst>
              <a:ext uri="{FF2B5EF4-FFF2-40B4-BE49-F238E27FC236}">
                <a16:creationId xmlns:a16="http://schemas.microsoft.com/office/drawing/2014/main" id="{9010EE17-0A7B-DB24-291B-E45EB0D1D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6" y="1503363"/>
            <a:ext cx="3371850" cy="4495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2D0A6-AC6E-E498-ED66-8FEC99B31345}"/>
              </a:ext>
            </a:extLst>
          </p:cNvPr>
          <p:cNvSpPr txBox="1">
            <a:spLocks/>
          </p:cNvSpPr>
          <p:nvPr/>
        </p:nvSpPr>
        <p:spPr bwMode="auto">
          <a:xfrm>
            <a:off x="899583" y="1503363"/>
            <a:ext cx="347715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ASTM G109 - 07 Standard Test Method for Determining Effects of Chemical Admixtures on Corrosion</a:t>
            </a:r>
            <a:r>
              <a:rPr lang="hr-HR" kern="0" dirty="0"/>
              <a:t> </a:t>
            </a:r>
            <a:r>
              <a:rPr lang="en-US" kern="0" dirty="0"/>
              <a:t>of Embedded Steel Reinforcement in Concrete Exposed to Chloride Environments</a:t>
            </a:r>
            <a:r>
              <a:rPr lang="hr-HR" kern="0" dirty="0"/>
              <a:t> – </a:t>
            </a:r>
            <a:r>
              <a:rPr lang="hr-HR" kern="0" dirty="0" err="1"/>
              <a:t>results</a:t>
            </a:r>
            <a:r>
              <a:rPr lang="hr-HR" kern="0" dirty="0"/>
              <a:t> to </a:t>
            </a:r>
            <a:r>
              <a:rPr lang="hr-HR" kern="0" dirty="0" err="1"/>
              <a:t>follow</a:t>
            </a:r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14721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76AF-F84B-1FD5-8611-0415F857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C3BA-9684-29C5-12DD-53EC47B2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17" y="1379075"/>
            <a:ext cx="10363200" cy="4495800"/>
          </a:xfrm>
        </p:spPr>
        <p:txBody>
          <a:bodyPr/>
          <a:lstStyle/>
          <a:p>
            <a:r>
              <a:rPr lang="en-US" dirty="0"/>
              <a:t>Newly developed cement with the addition of MCI-2006 NS (0.5% by mass of cement) causes an increase in the workability of cement paste and concrete, and slows down the setting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causes</a:t>
            </a:r>
            <a:r>
              <a:rPr lang="hr-HR" dirty="0"/>
              <a:t> </a:t>
            </a:r>
            <a:r>
              <a:rPr lang="en-US" dirty="0"/>
              <a:t>slight increase in the compressive strength of cement and concrete, especially of cement early 2-day strength</a:t>
            </a:r>
            <a:r>
              <a:rPr lang="hr-HR" dirty="0"/>
              <a:t> </a:t>
            </a:r>
            <a:r>
              <a:rPr lang="en-US" dirty="0"/>
              <a:t>– beneficial for warm climates</a:t>
            </a:r>
          </a:p>
          <a:p>
            <a:endParaRPr lang="en-US" dirty="0"/>
          </a:p>
          <a:p>
            <a:r>
              <a:rPr lang="en-US" dirty="0"/>
              <a:t>In case of freezing and thawing, the compatibility of inhibitor and air entrainer (additive to increase the resistance of concrete to freezing and thawing) has been proven – inhibitor slightly improves the efficiency of the air entrainer – beneficial for cold climates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BA55D-4E75-8D28-075A-5E0371201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4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29A2-F156-06ED-E6F7-861D8838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D53A-8AEB-F355-B072-AD4D8D0A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4" y="1503363"/>
            <a:ext cx="10363200" cy="5097462"/>
          </a:xfrm>
        </p:spPr>
        <p:txBody>
          <a:bodyPr/>
          <a:lstStyle/>
          <a:p>
            <a:r>
              <a:rPr lang="en-US" dirty="0"/>
              <a:t>In the case of lower acceleration of</a:t>
            </a:r>
            <a:r>
              <a:rPr lang="hr-HR" dirty="0"/>
              <a:t> </a:t>
            </a:r>
            <a:r>
              <a:rPr lang="en-US" dirty="0"/>
              <a:t>corrosion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polarisation</a:t>
            </a:r>
            <a:r>
              <a:rPr lang="en-US" dirty="0"/>
              <a:t>, 0.25% and 0.5% of the inhibitor per mass of cement are effective in</a:t>
            </a:r>
            <a:r>
              <a:rPr lang="hr-HR" dirty="0"/>
              <a:t> </a:t>
            </a:r>
            <a:r>
              <a:rPr lang="en-US" dirty="0"/>
              <a:t>retarding corrosion</a:t>
            </a:r>
            <a:endParaRPr lang="hr-HR" dirty="0"/>
          </a:p>
          <a:p>
            <a:endParaRPr lang="hr-HR" dirty="0"/>
          </a:p>
          <a:p>
            <a:r>
              <a:rPr lang="hr-HR" dirty="0"/>
              <a:t>W</a:t>
            </a:r>
            <a:r>
              <a:rPr lang="en-US" dirty="0"/>
              <a:t>hen corrosion is</a:t>
            </a:r>
            <a:r>
              <a:rPr lang="hr-HR" dirty="0"/>
              <a:t> </a:t>
            </a:r>
            <a:r>
              <a:rPr lang="en-US" dirty="0"/>
              <a:t>greatly accelerated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polarisation</a:t>
            </a:r>
            <a:r>
              <a:rPr lang="en-US" dirty="0"/>
              <a:t>, only 0.5% of the inhibitor</a:t>
            </a:r>
            <a:br>
              <a:rPr lang="hr-HR" dirty="0"/>
            </a:br>
            <a:r>
              <a:rPr lang="en-US" dirty="0"/>
              <a:t>per mass of cement retards the</a:t>
            </a:r>
            <a:r>
              <a:rPr lang="hr-HR" dirty="0"/>
              <a:t> </a:t>
            </a:r>
            <a:r>
              <a:rPr lang="en-US" dirty="0"/>
              <a:t>time</a:t>
            </a:r>
            <a:r>
              <a:rPr lang="hr-HR" dirty="0"/>
              <a:t>-to-</a:t>
            </a:r>
            <a:r>
              <a:rPr lang="en-US" dirty="0"/>
              <a:t>corrosion compared to concrete</a:t>
            </a:r>
            <a:r>
              <a:rPr lang="hr-HR" dirty="0"/>
              <a:t> </a:t>
            </a:r>
            <a:r>
              <a:rPr lang="en-US" dirty="0"/>
              <a:t>with cement without inhibitors</a:t>
            </a:r>
            <a:endParaRPr lang="hr-HR" dirty="0"/>
          </a:p>
          <a:p>
            <a:endParaRPr lang="hr-HR" dirty="0"/>
          </a:p>
          <a:p>
            <a:r>
              <a:rPr lang="en-US" dirty="0"/>
              <a:t>The addition of 0.25% inhibitor to the</a:t>
            </a:r>
            <a:r>
              <a:rPr lang="hr-HR" dirty="0"/>
              <a:t> </a:t>
            </a:r>
            <a:r>
              <a:rPr lang="en-US" dirty="0"/>
              <a:t>mass of cement slows down corrosion</a:t>
            </a:r>
            <a:br>
              <a:rPr lang="hr-HR" dirty="0"/>
            </a:br>
            <a:r>
              <a:rPr lang="en-US" dirty="0"/>
              <a:t>by</a:t>
            </a:r>
            <a:r>
              <a:rPr lang="hr-HR" dirty="0"/>
              <a:t> </a:t>
            </a:r>
            <a:r>
              <a:rPr lang="en-US" dirty="0"/>
              <a:t>about 2 times, while the addition</a:t>
            </a:r>
            <a:r>
              <a:rPr lang="hr-HR" dirty="0"/>
              <a:t> </a:t>
            </a:r>
            <a:r>
              <a:rPr lang="en-US" dirty="0"/>
              <a:t>of 0.5% inhibitor to the mass of cement</a:t>
            </a:r>
            <a:br>
              <a:rPr lang="hr-HR" dirty="0"/>
            </a:br>
            <a:r>
              <a:rPr lang="en-US" dirty="0"/>
              <a:t>slows down corrosion by</a:t>
            </a:r>
            <a:r>
              <a:rPr lang="hr-HR" dirty="0"/>
              <a:t> </a:t>
            </a:r>
            <a:r>
              <a:rPr lang="en-US" dirty="0"/>
              <a:t>about 4 times</a:t>
            </a:r>
            <a:endParaRPr lang="hr-H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D2894-8F28-F5E4-A589-DD97D6EC4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69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E1CD-397F-6E47-31C1-726F0D5A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75CE-FE63-DF1F-E864-4F8C137A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6728"/>
            <a:ext cx="10363200" cy="4495800"/>
          </a:xfrm>
        </p:spPr>
        <p:txBody>
          <a:bodyPr/>
          <a:lstStyle/>
          <a:p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newly</a:t>
            </a:r>
            <a:r>
              <a:rPr lang="hr-HR" dirty="0"/>
              <a:t> </a:t>
            </a:r>
            <a:r>
              <a:rPr lang="hr-HR" dirty="0" err="1"/>
              <a:t>developed</a:t>
            </a:r>
            <a:r>
              <a:rPr lang="hr-HR" dirty="0"/>
              <a:t> cement </a:t>
            </a:r>
            <a:r>
              <a:rPr lang="en-US" dirty="0"/>
              <a:t>the rate of corrosion is effectively slowed down, while the workability and</a:t>
            </a:r>
            <a:r>
              <a:rPr lang="hr-HR" dirty="0"/>
              <a:t> </a:t>
            </a:r>
            <a:r>
              <a:rPr lang="en-US" dirty="0"/>
              <a:t>mechanical properties of concrete are improved, and all other durability properties are kept within the</a:t>
            </a:r>
            <a:r>
              <a:rPr lang="hr-HR" dirty="0"/>
              <a:t> </a:t>
            </a:r>
            <a:r>
              <a:rPr lang="en-US" dirty="0"/>
              <a:t>same resistance category as with cement without inhibitors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6D7FB-47FA-CA94-86B1-54AAB9C4D9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1026" name="Picture 2" descr="Cement 40Kg Bag, Commercial &amp; Industrial, Construction &amp; Building Materials  on Carousell">
            <a:extLst>
              <a:ext uri="{FF2B5EF4-FFF2-40B4-BE49-F238E27FC236}">
                <a16:creationId xmlns:a16="http://schemas.microsoft.com/office/drawing/2014/main" id="{8373C96E-EFF3-B34F-4084-10471F563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7181" r="8260" b="16857"/>
          <a:stretch/>
        </p:blipFill>
        <p:spPr bwMode="auto">
          <a:xfrm>
            <a:off x="3524250" y="3036193"/>
            <a:ext cx="4114800" cy="32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F2AB2-CE33-37C8-53A2-EFC5A04A9B1E}"/>
              </a:ext>
            </a:extLst>
          </p:cNvPr>
          <p:cNvSpPr txBox="1"/>
          <p:nvPr/>
        </p:nvSpPr>
        <p:spPr>
          <a:xfrm>
            <a:off x="5772335" y="3136612"/>
            <a:ext cx="1866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CORROSION INHIBITING</a:t>
            </a:r>
            <a:endParaRPr lang="en-GB" sz="1600" dirty="0">
              <a:solidFill>
                <a:srgbClr val="008000"/>
              </a:solidFill>
            </a:endParaRPr>
          </a:p>
        </p:txBody>
      </p:sp>
      <p:pic>
        <p:nvPicPr>
          <p:cNvPr id="1032" name="Picture 8" descr="Reinforcement Corrosion Assessment - SiGeo Concrete">
            <a:extLst>
              <a:ext uri="{FF2B5EF4-FFF2-40B4-BE49-F238E27FC236}">
                <a16:creationId xmlns:a16="http://schemas.microsoft.com/office/drawing/2014/main" id="{4B29C2DE-9844-EA2D-E5D6-E7F5298F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35" y="4995068"/>
            <a:ext cx="1585914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6730ED-BE7E-171A-AB09-7AEB79B38758}"/>
              </a:ext>
            </a:extLst>
          </p:cNvPr>
          <p:cNvCxnSpPr/>
          <p:nvPr/>
        </p:nvCxnSpPr>
        <p:spPr bwMode="auto">
          <a:xfrm flipH="1">
            <a:off x="5963709" y="4838330"/>
            <a:ext cx="1534940" cy="1074198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125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57320" y="2015231"/>
            <a:ext cx="10363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3600" dirty="0"/>
              <a:t>THANK YOU FOR YOUR ATTENTION!</a:t>
            </a:r>
            <a:endParaRPr lang="en-GB" sz="3600" dirty="0"/>
          </a:p>
        </p:txBody>
      </p:sp>
      <p:sp>
        <p:nvSpPr>
          <p:cNvPr id="98306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800" b="1"/>
              <a:t>marijana</a:t>
            </a:r>
            <a:r>
              <a:rPr lang="hr-HR" sz="2800" b="1" dirty="0"/>
              <a:t>.serdar@grad.unizg</a:t>
            </a:r>
            <a:r>
              <a:rPr lang="hr-HR" sz="2800" b="1"/>
              <a:t>.hr</a:t>
            </a:r>
            <a:endParaRPr lang="hr-HR" sz="2800" b="1" dirty="0"/>
          </a:p>
          <a:p>
            <a:pPr eaLnBrk="1" hangingPunct="1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9135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630F-1DD7-4EA8-A080-9F332BF2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Investment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maintanance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C5289-699B-4014-80B3-6E00D76097C6}"/>
              </a:ext>
            </a:extLst>
          </p:cNvPr>
          <p:cNvSpPr txBox="1"/>
          <p:nvPr/>
        </p:nvSpPr>
        <p:spPr>
          <a:xfrm>
            <a:off x="7210425" y="5732365"/>
            <a:ext cx="6140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2"/>
              </a:rPr>
              <a:t>https://stats.oecd.org/I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7D891-E79E-4997-B3C7-5834F643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70" y="1724079"/>
            <a:ext cx="6327491" cy="340984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6FF485C-CE95-4302-9BAE-9549383B8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4" y="1842835"/>
            <a:ext cx="4944983" cy="32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0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6046-7959-4C64-8583-36EDE0A1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Lack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investment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maintanance</a:t>
            </a:r>
            <a:endParaRPr lang="en-US" dirty="0"/>
          </a:p>
        </p:txBody>
      </p:sp>
      <p:pic>
        <p:nvPicPr>
          <p:cNvPr id="11" name="Picture 10" descr="A picture containing building, indoor, dirty, tiled&#10;&#10;Description automatically generated">
            <a:extLst>
              <a:ext uri="{FF2B5EF4-FFF2-40B4-BE49-F238E27FC236}">
                <a16:creationId xmlns:a16="http://schemas.microsoft.com/office/drawing/2014/main" id="{F342BAF0-5080-4745-9BCD-A8D434C5C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12" y="1768832"/>
            <a:ext cx="5217501" cy="3478333"/>
          </a:xfrm>
          <a:prstGeom prst="rect">
            <a:avLst/>
          </a:prstGeom>
        </p:spPr>
      </p:pic>
      <p:pic>
        <p:nvPicPr>
          <p:cNvPr id="13" name="Picture 12" descr="A picture containing building, concrete, cement, stone&#10;&#10;Description automatically generated">
            <a:extLst>
              <a:ext uri="{FF2B5EF4-FFF2-40B4-BE49-F238E27FC236}">
                <a16:creationId xmlns:a16="http://schemas.microsoft.com/office/drawing/2014/main" id="{FE4BB282-2673-4D51-9201-982F986F8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9" y="1768833"/>
            <a:ext cx="5217500" cy="34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6171-E351-0C53-AE7B-F3AB1555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Project </a:t>
            </a:r>
            <a:r>
              <a:rPr lang="hr-HR" dirty="0" err="1"/>
              <a:t>idea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DCC48-6166-7E05-9E64-F991E0F5A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Developing</a:t>
            </a:r>
            <a:r>
              <a:rPr lang="hr-HR" dirty="0"/>
              <a:t> </a:t>
            </a:r>
            <a:r>
              <a:rPr lang="hr-HR" dirty="0" err="1"/>
              <a:t>materials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better corrosion protection</a:t>
            </a:r>
            <a:r>
              <a:rPr lang="en-US" dirty="0"/>
              <a:t> of reinforced concrete structures </a:t>
            </a:r>
            <a:r>
              <a:rPr lang="en-US" b="1" dirty="0">
                <a:solidFill>
                  <a:srgbClr val="008000"/>
                </a:solidFill>
              </a:rPr>
              <a:t>without complicating the application</a:t>
            </a:r>
            <a:r>
              <a:rPr lang="en-US" dirty="0"/>
              <a:t> or </a:t>
            </a:r>
            <a:r>
              <a:rPr lang="en-US" b="1" dirty="0">
                <a:solidFill>
                  <a:srgbClr val="008000"/>
                </a:solidFill>
              </a:rPr>
              <a:t>prolonging the construction process</a:t>
            </a:r>
            <a:endParaRPr lang="hr-HR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8000"/>
              </a:solidFill>
            </a:endParaRPr>
          </a:p>
          <a:p>
            <a:r>
              <a:rPr lang="en-US" dirty="0"/>
              <a:t>The objective of the study was to develop a </a:t>
            </a:r>
            <a:r>
              <a:rPr lang="en-US" b="1" dirty="0">
                <a:solidFill>
                  <a:srgbClr val="008000"/>
                </a:solidFill>
              </a:rPr>
              <a:t>hybrid cement containing corrosion inhibitor in powder form </a:t>
            </a:r>
            <a:r>
              <a:rPr lang="en-US" dirty="0"/>
              <a:t>that can be used like a classical cement but with significantly improved corrosion protection for reinforcing steel</a:t>
            </a:r>
            <a:endParaRPr lang="hr-HR" dirty="0"/>
          </a:p>
          <a:p>
            <a:endParaRPr lang="hr-HR" dirty="0"/>
          </a:p>
          <a:p>
            <a:r>
              <a:rPr lang="en-US" dirty="0"/>
              <a:t>The relevant properties of cement and concrete required for the application of such a cement in the construction industry were systematically investigated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663BC-C791-E431-D9C9-ABF222B1E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DF6C-2F16-62C4-417A-D79CDF68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Inhibitor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ABCD-01B4-DBAB-3708-195F0F32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1" y="1396830"/>
            <a:ext cx="10363200" cy="4995805"/>
          </a:xfrm>
        </p:spPr>
        <p:txBody>
          <a:bodyPr/>
          <a:lstStyle/>
          <a:p>
            <a:r>
              <a:rPr lang="en-US" dirty="0"/>
              <a:t>MCI®-2006 NS is a</a:t>
            </a:r>
            <a:r>
              <a:rPr lang="hr-HR" dirty="0"/>
              <a:t> </a:t>
            </a:r>
            <a:r>
              <a:rPr lang="en-US" dirty="0"/>
              <a:t>powder-based, organic</a:t>
            </a:r>
            <a:r>
              <a:rPr lang="hr-HR" dirty="0"/>
              <a:t> </a:t>
            </a:r>
            <a:r>
              <a:rPr lang="en-US" dirty="0"/>
              <a:t>corrosion inhibiting admixture</a:t>
            </a:r>
            <a:r>
              <a:rPr lang="hr-HR" dirty="0"/>
              <a:t> </a:t>
            </a:r>
            <a:r>
              <a:rPr lang="en-US" dirty="0"/>
              <a:t>for protection of metallic</a:t>
            </a:r>
            <a:r>
              <a:rPr lang="hr-HR" dirty="0"/>
              <a:t> </a:t>
            </a:r>
            <a:r>
              <a:rPr lang="en-US" dirty="0"/>
              <a:t>reinforcement in concrete</a:t>
            </a:r>
            <a:r>
              <a:rPr lang="hr-HR" dirty="0"/>
              <a:t> </a:t>
            </a:r>
            <a:r>
              <a:rPr lang="en-US" dirty="0"/>
              <a:t>structures</a:t>
            </a:r>
          </a:p>
          <a:p>
            <a:r>
              <a:rPr lang="en-US" dirty="0"/>
              <a:t>When incorporated into</a:t>
            </a:r>
            <a:r>
              <a:rPr lang="hr-HR" dirty="0"/>
              <a:t> </a:t>
            </a:r>
            <a:r>
              <a:rPr lang="en-US" dirty="0"/>
              <a:t>concrete, cementitious grouts,</a:t>
            </a:r>
            <a:r>
              <a:rPr lang="hr-HR" dirty="0"/>
              <a:t> </a:t>
            </a:r>
            <a:r>
              <a:rPr lang="en-US" dirty="0"/>
              <a:t>or repair mortars, MCI®-2006 NS forms a protective</a:t>
            </a:r>
            <a:r>
              <a:rPr lang="hr-HR" dirty="0"/>
              <a:t> </a:t>
            </a:r>
            <a:r>
              <a:rPr lang="en-US" dirty="0"/>
              <a:t>monomolecular layer on</a:t>
            </a:r>
            <a:r>
              <a:rPr lang="hr-HR" dirty="0"/>
              <a:t> </a:t>
            </a:r>
            <a:r>
              <a:rPr lang="en-US" dirty="0"/>
              <a:t>embedded metals that inhibits</a:t>
            </a:r>
            <a:r>
              <a:rPr lang="hr-HR" dirty="0"/>
              <a:t> </a:t>
            </a:r>
            <a:r>
              <a:rPr lang="en-US" dirty="0"/>
              <a:t>corrosion</a:t>
            </a:r>
            <a:endParaRPr lang="hr-HR" dirty="0"/>
          </a:p>
          <a:p>
            <a:pPr lvl="1"/>
            <a:r>
              <a:rPr lang="en-US" dirty="0"/>
              <a:t>In new construction</a:t>
            </a:r>
            <a:r>
              <a:rPr lang="hr-HR" dirty="0"/>
              <a:t> - </a:t>
            </a:r>
            <a:r>
              <a:rPr lang="en-US" dirty="0"/>
              <a:t>an increase</a:t>
            </a:r>
            <a:r>
              <a:rPr lang="hr-HR" dirty="0"/>
              <a:t> </a:t>
            </a:r>
            <a:r>
              <a:rPr lang="en-US" dirty="0"/>
              <a:t>in critical chloride threshold</a:t>
            </a:r>
            <a:r>
              <a:rPr lang="hr-HR" dirty="0"/>
              <a:t> </a:t>
            </a:r>
            <a:r>
              <a:rPr lang="en-US" dirty="0"/>
              <a:t>and subsequent reduction in</a:t>
            </a:r>
            <a:r>
              <a:rPr lang="hr-HR" dirty="0"/>
              <a:t> </a:t>
            </a:r>
            <a:r>
              <a:rPr lang="en-US" dirty="0"/>
              <a:t>corrosion rates when corrosion</a:t>
            </a:r>
            <a:r>
              <a:rPr lang="hr-HR" dirty="0"/>
              <a:t> </a:t>
            </a:r>
            <a:r>
              <a:rPr lang="en-US" dirty="0"/>
              <a:t>does initiate</a:t>
            </a:r>
            <a:endParaRPr lang="hr-HR" dirty="0"/>
          </a:p>
          <a:p>
            <a:pPr lvl="1"/>
            <a:r>
              <a:rPr lang="hr-HR" dirty="0"/>
              <a:t>In </a:t>
            </a:r>
            <a:r>
              <a:rPr lang="en-US" dirty="0"/>
              <a:t>repair mortars and grouts</a:t>
            </a:r>
            <a:r>
              <a:rPr lang="hr-HR" dirty="0"/>
              <a:t> - </a:t>
            </a:r>
            <a:r>
              <a:rPr lang="en-US" dirty="0"/>
              <a:t>protects</a:t>
            </a:r>
            <a:r>
              <a:rPr lang="hr-HR" dirty="0"/>
              <a:t> </a:t>
            </a:r>
            <a:r>
              <a:rPr lang="en-US" dirty="0"/>
              <a:t>rebar within the patch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en-US" dirty="0"/>
              <a:t> is able</a:t>
            </a:r>
            <a:r>
              <a:rPr lang="hr-HR" dirty="0"/>
              <a:t> </a:t>
            </a:r>
            <a:r>
              <a:rPr lang="en-US" dirty="0"/>
              <a:t>to migrate into undisturbed</a:t>
            </a:r>
            <a:r>
              <a:rPr lang="hr-HR" dirty="0"/>
              <a:t> </a:t>
            </a:r>
            <a:r>
              <a:rPr lang="en-US" dirty="0"/>
              <a:t>concrete adjacent to the repair</a:t>
            </a:r>
            <a:r>
              <a:rPr lang="hr-HR" dirty="0"/>
              <a:t> </a:t>
            </a:r>
            <a:r>
              <a:rPr lang="en-US" dirty="0"/>
              <a:t>to protect reinforcement already</a:t>
            </a:r>
            <a:r>
              <a:rPr lang="hr-HR" dirty="0"/>
              <a:t> </a:t>
            </a:r>
            <a:r>
              <a:rPr lang="en-US" dirty="0"/>
              <a:t>in place</a:t>
            </a:r>
            <a:endParaRPr lang="hr-HR" dirty="0"/>
          </a:p>
          <a:p>
            <a:pPr lvl="1"/>
            <a:endParaRPr lang="hr-HR" dirty="0"/>
          </a:p>
          <a:p>
            <a:r>
              <a:rPr lang="hr-HR" dirty="0" err="1"/>
              <a:t>Aditional</a:t>
            </a:r>
            <a:r>
              <a:rPr lang="hr-HR" dirty="0"/>
              <a:t> </a:t>
            </a:r>
            <a:r>
              <a:rPr lang="hr-HR" dirty="0" err="1"/>
              <a:t>benefits</a:t>
            </a:r>
            <a:endParaRPr lang="hr-HR" dirty="0"/>
          </a:p>
          <a:p>
            <a:pPr lvl="1"/>
            <a:r>
              <a:rPr lang="en-GB" dirty="0"/>
              <a:t>Biobased (25%)</a:t>
            </a:r>
            <a:endParaRPr lang="hr-HR" sz="2000" dirty="0"/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Lower toxicity and environmental impact than traditional corrosion inhibiting admixtures such as calcium nitrite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8D39B-4C83-EF13-0D5E-1E3416316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E5D9-0854-B619-976B-9539CC97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Experimental</a:t>
            </a:r>
            <a:r>
              <a:rPr lang="hr-HR" dirty="0"/>
              <a:t> program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A8228-207F-D04E-0A60-BA3037EFB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05879-0DDD-94B6-E41C-3B8DF8C61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331" y="1234808"/>
            <a:ext cx="5934556" cy="51578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125B31-77D8-11AB-21B9-3CF4A332AF85}"/>
              </a:ext>
            </a:extLst>
          </p:cNvPr>
          <p:cNvCxnSpPr/>
          <p:nvPr/>
        </p:nvCxnSpPr>
        <p:spPr bwMode="auto">
          <a:xfrm>
            <a:off x="2234153" y="2197258"/>
            <a:ext cx="838985" cy="1782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70D889-3A5B-0FB9-3EF1-52AFAF3CE12B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518" y="2988297"/>
            <a:ext cx="527901" cy="8955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0FC280-5B2C-E8E9-F5E6-3EEEF233F75E}"/>
              </a:ext>
            </a:extLst>
          </p:cNvPr>
          <p:cNvCxnSpPr/>
          <p:nvPr/>
        </p:nvCxnSpPr>
        <p:spPr bwMode="auto">
          <a:xfrm flipV="1">
            <a:off x="2111604" y="3780148"/>
            <a:ext cx="970960" cy="28280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0B1B2-5A05-1703-8AEB-38ABA6EC515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07530" y="4562573"/>
            <a:ext cx="565608" cy="47134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D2687-A086-F24D-0779-3BA54E9D7403}"/>
              </a:ext>
            </a:extLst>
          </p:cNvPr>
          <p:cNvSpPr/>
          <p:nvPr/>
        </p:nvSpPr>
        <p:spPr bwMode="auto">
          <a:xfrm>
            <a:off x="5759778" y="1234808"/>
            <a:ext cx="3148390" cy="51578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DA6528A5-D8EE-4294-B982-4F8C075AD259}"/>
              </a:ext>
            </a:extLst>
          </p:cNvPr>
          <p:cNvSpPr txBox="1">
            <a:spLocks/>
          </p:cNvSpPr>
          <p:nvPr/>
        </p:nvSpPr>
        <p:spPr bwMode="auto">
          <a:xfrm>
            <a:off x="6309817" y="1532248"/>
            <a:ext cx="53845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1800" kern="0" dirty="0"/>
              <a:t>C</a:t>
            </a:r>
            <a:r>
              <a:rPr lang="en-US" sz="1800" kern="0" dirty="0" err="1"/>
              <a:t>omparison</a:t>
            </a:r>
            <a:r>
              <a:rPr lang="en-US" sz="1800" kern="0" dirty="0"/>
              <a:t> of cement with the addition of MCI-2006 NS with ordinary cements</a:t>
            </a:r>
            <a:r>
              <a:rPr lang="hr-HR" sz="1800" kern="0" dirty="0"/>
              <a:t> </a:t>
            </a:r>
            <a:r>
              <a:rPr lang="en-US" sz="1800" kern="0" dirty="0"/>
              <a:t>according to the standard HRN EN 197-:1 2012 Cement -- Part 1: Composition, specifications</a:t>
            </a:r>
            <a:r>
              <a:rPr lang="hr-HR" sz="1800" kern="0" dirty="0"/>
              <a:t> </a:t>
            </a:r>
            <a:r>
              <a:rPr lang="en-US" sz="1800" kern="0" dirty="0"/>
              <a:t>and conformity criteria of general-purpose cement</a:t>
            </a:r>
            <a:endParaRPr lang="hr-HR" sz="1800" kern="0" dirty="0"/>
          </a:p>
          <a:p>
            <a:endParaRPr lang="hr-HR" sz="1800" kern="0" dirty="0"/>
          </a:p>
          <a:p>
            <a:r>
              <a:rPr lang="hr-HR" sz="1800" kern="0" dirty="0" err="1"/>
              <a:t>The</a:t>
            </a:r>
            <a:r>
              <a:rPr lang="hr-HR" sz="1800" kern="0" dirty="0"/>
              <a:t> </a:t>
            </a:r>
            <a:r>
              <a:rPr lang="hr-HR" sz="1800" kern="0" dirty="0" err="1"/>
              <a:t>aim</a:t>
            </a:r>
            <a:r>
              <a:rPr lang="hr-HR" sz="1800" kern="0" dirty="0"/>
              <a:t> to</a:t>
            </a:r>
            <a:r>
              <a:rPr lang="en-US" sz="1800" kern="0" dirty="0"/>
              <a:t> determine the influence of MCI-2006 NS powder material as an additive to cement on cement</a:t>
            </a:r>
            <a:r>
              <a:rPr lang="hr-HR" sz="1800" kern="0" dirty="0"/>
              <a:t> </a:t>
            </a:r>
            <a:r>
              <a:rPr lang="en-US" sz="1800" kern="0" dirty="0"/>
              <a:t>properties</a:t>
            </a:r>
            <a:endParaRPr lang="en-GB" sz="1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B7B72FD-F138-063B-9743-F6E20F3454EE}"/>
              </a:ext>
            </a:extLst>
          </p:cNvPr>
          <p:cNvSpPr txBox="1">
            <a:spLocks/>
          </p:cNvSpPr>
          <p:nvPr/>
        </p:nvSpPr>
        <p:spPr bwMode="auto">
          <a:xfrm>
            <a:off x="389784" y="1651158"/>
            <a:ext cx="227957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kern="0" dirty="0"/>
              <a:t>Portland cement with the addition of limestone CEM II/B-LL 42.5 N</a:t>
            </a: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r>
              <a:rPr lang="en-US" sz="1400" kern="0" dirty="0"/>
              <a:t>Portland cement with mixed addition of slag and siliceous fly ash CEM II/A-M (S-V) 42.5 N</a:t>
            </a: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r>
              <a:rPr lang="en-US" sz="1400" kern="0" dirty="0"/>
              <a:t>Portland cement with mixed addition of limestone CEM II/A-LL 42.5 R</a:t>
            </a: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r>
              <a:rPr lang="en-US" sz="1400" kern="0" dirty="0"/>
              <a:t>Mixed cement with slag CEM III/A 42.5 N</a:t>
            </a: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120156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6B99-1C16-512D-A77D-17F037E0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Experimental</a:t>
            </a:r>
            <a:r>
              <a:rPr lang="hr-HR" dirty="0"/>
              <a:t> 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155C-2FBD-3B98-F980-435091DB4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113D0-20B1-FB4F-E740-A07796997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DB491-3912-5FB8-1B0B-D13FD6A2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7" y="1234808"/>
            <a:ext cx="5934556" cy="515782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EF76968-9AD6-0B01-9957-1377E23BA535}"/>
              </a:ext>
            </a:extLst>
          </p:cNvPr>
          <p:cNvSpPr txBox="1">
            <a:spLocks/>
          </p:cNvSpPr>
          <p:nvPr/>
        </p:nvSpPr>
        <p:spPr bwMode="auto">
          <a:xfrm>
            <a:off x="7563582" y="1146231"/>
            <a:ext cx="38994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kern="0" dirty="0"/>
              <a:t>Portland cement with the addition of limestone CEM II/B-LL 42.5 N</a:t>
            </a: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endParaRPr lang="hr-HR" sz="1400" kern="0" dirty="0"/>
          </a:p>
          <a:p>
            <a:pPr marL="0" indent="0">
              <a:buFont typeface="Wingdings" pitchFamily="2" charset="2"/>
              <a:buNone/>
            </a:pPr>
            <a:r>
              <a:rPr lang="en-US" sz="1400" kern="0" dirty="0"/>
              <a:t>Three dosages of inhibitor:</a:t>
            </a:r>
            <a:endParaRPr lang="hr-HR" sz="1400" kern="0" dirty="0"/>
          </a:p>
          <a:p>
            <a:r>
              <a:rPr lang="en-US" sz="1400" kern="0" dirty="0"/>
              <a:t>0.1</a:t>
            </a:r>
            <a:r>
              <a:rPr lang="hr-HR" sz="1400" kern="0" dirty="0"/>
              <a:t>% </a:t>
            </a:r>
            <a:r>
              <a:rPr lang="en-US" sz="1400" kern="0" dirty="0"/>
              <a:t>weight of cement</a:t>
            </a:r>
            <a:endParaRPr lang="hr-HR" sz="1400" kern="0" dirty="0"/>
          </a:p>
          <a:p>
            <a:r>
              <a:rPr lang="en-US" sz="1400" kern="0" dirty="0"/>
              <a:t>0.25% weight of cement</a:t>
            </a:r>
            <a:endParaRPr lang="hr-HR" sz="1400" kern="0" dirty="0"/>
          </a:p>
          <a:p>
            <a:r>
              <a:rPr lang="en-US" sz="1400" kern="0" dirty="0"/>
              <a:t>0.5% weight of cement</a:t>
            </a:r>
          </a:p>
          <a:p>
            <a:pPr marL="0" indent="0">
              <a:buFont typeface="Wingdings" pitchFamily="2" charset="2"/>
              <a:buNone/>
            </a:pPr>
            <a:endParaRPr lang="hr-HR" sz="1400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C9E781-6FBC-74FB-8BA2-2ABC12875B90}"/>
              </a:ext>
            </a:extLst>
          </p:cNvPr>
          <p:cNvCxnSpPr/>
          <p:nvPr/>
        </p:nvCxnSpPr>
        <p:spPr bwMode="auto">
          <a:xfrm flipH="1">
            <a:off x="3785381" y="1326209"/>
            <a:ext cx="3751868" cy="23103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9F64279-0837-810D-B14D-D4096B403533}"/>
              </a:ext>
            </a:extLst>
          </p:cNvPr>
          <p:cNvSpPr txBox="1">
            <a:spLocks/>
          </p:cNvSpPr>
          <p:nvPr/>
        </p:nvSpPr>
        <p:spPr bwMode="auto">
          <a:xfrm>
            <a:off x="6964380" y="3482708"/>
            <a:ext cx="4798788" cy="221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65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1800" kern="0" dirty="0"/>
              <a:t>C</a:t>
            </a:r>
            <a:r>
              <a:rPr lang="en-US" sz="1800" kern="0" dirty="0" err="1"/>
              <a:t>omparison</a:t>
            </a:r>
            <a:r>
              <a:rPr lang="en-US" sz="1800" kern="0" dirty="0"/>
              <a:t> of concrete prepared with cement with the addition of MCI-2006</a:t>
            </a:r>
            <a:r>
              <a:rPr lang="hr-HR" sz="1800" kern="0" dirty="0"/>
              <a:t> </a:t>
            </a:r>
            <a:r>
              <a:rPr lang="en-US" sz="1800" kern="0" dirty="0"/>
              <a:t>NS with the reference concrete exposed to the environmental class (salts from the sea - XS)</a:t>
            </a:r>
            <a:r>
              <a:rPr lang="hr-HR" sz="1800" kern="0" dirty="0"/>
              <a:t> </a:t>
            </a:r>
            <a:r>
              <a:rPr lang="en-US" sz="1800" kern="0" dirty="0"/>
              <a:t>according to the standard HRN EN 206</a:t>
            </a:r>
            <a:endParaRPr lang="hr-HR" sz="1800" kern="0" dirty="0"/>
          </a:p>
          <a:p>
            <a:endParaRPr lang="hr-HR" sz="1800" kern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626AAB-14CC-6EE9-3740-AF19D97D7B77}"/>
              </a:ext>
            </a:extLst>
          </p:cNvPr>
          <p:cNvCxnSpPr>
            <a:cxnSpLocks/>
          </p:cNvCxnSpPr>
          <p:nvPr/>
        </p:nvCxnSpPr>
        <p:spPr bwMode="auto">
          <a:xfrm flipH="1">
            <a:off x="4411744" y="2162176"/>
            <a:ext cx="3151838" cy="140115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8404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AA9EF8-0D79-54A6-8AEC-D3330A3F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31" y="1873840"/>
            <a:ext cx="9308065" cy="1143000"/>
          </a:xfrm>
        </p:spPr>
        <p:txBody>
          <a:bodyPr/>
          <a:lstStyle/>
          <a:p>
            <a:pPr algn="r"/>
            <a:r>
              <a:rPr lang="hr-HR" dirty="0"/>
              <a:t>INFLUENCE OF INHIBITOR ON CEMENT PROPERTIES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DEEED4-E249-1D72-1DC3-91E4AF78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78" y="3429000"/>
            <a:ext cx="8534400" cy="17526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endParaRPr lang="hr-HR" sz="1600" kern="0" dirty="0"/>
          </a:p>
          <a:p>
            <a:pPr algn="l"/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F2BA5-CE1C-C888-9CE5-3356AEBA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1B5FF-E97C-4837-98B1-CCDDE501E9D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D3F244-9ED4-6E80-6746-43756EB0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473"/>
              </p:ext>
            </p:extLst>
          </p:nvPr>
        </p:nvGraphicFramePr>
        <p:xfrm>
          <a:off x="556183" y="3327400"/>
          <a:ext cx="957236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4646">
                  <a:extLst>
                    <a:ext uri="{9D8B030D-6E8A-4147-A177-3AD203B41FA5}">
                      <a16:colId xmlns:a16="http://schemas.microsoft.com/office/drawing/2014/main" val="1296175025"/>
                    </a:ext>
                  </a:extLst>
                </a:gridCol>
                <a:gridCol w="2027716">
                  <a:extLst>
                    <a:ext uri="{9D8B030D-6E8A-4147-A177-3AD203B41FA5}">
                      <a16:colId xmlns:a16="http://schemas.microsoft.com/office/drawing/2014/main" val="125491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rgbClr val="008000"/>
                          </a:solidFill>
                        </a:rPr>
                        <a:t>Cement </a:t>
                      </a:r>
                      <a:r>
                        <a:rPr lang="hr-HR" sz="1400" b="1" dirty="0" err="1">
                          <a:solidFill>
                            <a:srgbClr val="008000"/>
                          </a:solidFill>
                        </a:rPr>
                        <a:t>type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>
                          <a:solidFill>
                            <a:srgbClr val="008000"/>
                          </a:solidFill>
                        </a:rPr>
                        <a:t>Label</a:t>
                      </a:r>
                      <a:endParaRPr lang="en-GB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3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/>
                        <a:t>Portland cement with the addition of limestone CEM II/B-LL 42.5 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II/B-LL 42,5 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9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400" kern="0" dirty="0"/>
                        <a:t>Portland cement with mixed addition of slag and siliceous fly ash CEM II/A-M (S-V) 42.5 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II/A-LL 42,5 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0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sz="1400" kern="0" dirty="0"/>
                        <a:t>Portland cement with mixed addition of limestone CEM II/A-LL 42.5 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II/A-M(S-V) 42,5 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3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/>
                        <a:t>Mixed cement with slag CEM III/A 42.5 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CEM III/A 42,5 N LH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44636"/>
                  </a:ext>
                </a:extLst>
              </a:tr>
            </a:tbl>
          </a:graphicData>
        </a:graphic>
      </p:graphicFrame>
      <p:pic>
        <p:nvPicPr>
          <p:cNvPr id="11" name="Picture 10" descr="A few metal plates with cement&#10;&#10;Description automatically generated with medium confidence">
            <a:extLst>
              <a:ext uri="{FF2B5EF4-FFF2-40B4-BE49-F238E27FC236}">
                <a16:creationId xmlns:a16="http://schemas.microsoft.com/office/drawing/2014/main" id="{6EBC8EDC-EBA0-49B4-8A7B-ED1F79BB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b="9472"/>
          <a:stretch/>
        </p:blipFill>
        <p:spPr>
          <a:xfrm>
            <a:off x="10128545" y="4036244"/>
            <a:ext cx="1921902" cy="1187777"/>
          </a:xfrm>
          <a:prstGeom prst="rect">
            <a:avLst/>
          </a:prstGeom>
        </p:spPr>
      </p:pic>
      <p:pic>
        <p:nvPicPr>
          <p:cNvPr id="13" name="Picture 12" descr="A person measuring a mixture of sand&#10;&#10;Description automatically generated">
            <a:extLst>
              <a:ext uri="{FF2B5EF4-FFF2-40B4-BE49-F238E27FC236}">
                <a16:creationId xmlns:a16="http://schemas.microsoft.com/office/drawing/2014/main" id="{9161F4D2-E3D1-051D-4D3B-7EAD0906D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48319" y="1446734"/>
            <a:ext cx="1079418" cy="1918966"/>
          </a:xfrm>
          <a:prstGeom prst="rect">
            <a:avLst/>
          </a:prstGeom>
        </p:spPr>
      </p:pic>
      <p:pic>
        <p:nvPicPr>
          <p:cNvPr id="15" name="Picture 14" descr="A metal surface with holes in it&#10;&#10;Description automatically generated">
            <a:extLst>
              <a:ext uri="{FF2B5EF4-FFF2-40B4-BE49-F238E27FC236}">
                <a16:creationId xmlns:a16="http://schemas.microsoft.com/office/drawing/2014/main" id="{2DF63B15-C8E9-2CCF-52A8-E3A903CF2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746"/>
          <a:stretch/>
        </p:blipFill>
        <p:spPr>
          <a:xfrm>
            <a:off x="10128545" y="3016840"/>
            <a:ext cx="1921902" cy="9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125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lend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56262</TotalTime>
  <Words>1478</Words>
  <Application>Microsoft Office PowerPoint</Application>
  <PresentationFormat>Widescreen</PresentationFormat>
  <Paragraphs>157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Open Sans</vt:lpstr>
      <vt:lpstr>Tahoma</vt:lpstr>
      <vt:lpstr>Times New Roman</vt:lpstr>
      <vt:lpstr>Trebuchet MS</vt:lpstr>
      <vt:lpstr>Wingdings</vt:lpstr>
      <vt:lpstr>Blends</vt:lpstr>
      <vt:lpstr>Development of cement with increased corrosion protection capacity through introduction of powder inhibitor</vt:lpstr>
      <vt:lpstr>Maslenica Bridge</vt:lpstr>
      <vt:lpstr>Investment in maintanance</vt:lpstr>
      <vt:lpstr>Lack of investment in maintanance</vt:lpstr>
      <vt:lpstr>Project idea</vt:lpstr>
      <vt:lpstr>Inhibitor</vt:lpstr>
      <vt:lpstr>Experimental program</vt:lpstr>
      <vt:lpstr>Experimental program</vt:lpstr>
      <vt:lpstr>INFLUENCE OF INHIBITOR ON CEMENT PROPERTIES</vt:lpstr>
      <vt:lpstr>Chemical and physical properties</vt:lpstr>
      <vt:lpstr>Standard consistency</vt:lpstr>
      <vt:lpstr>Setting time</vt:lpstr>
      <vt:lpstr>Heat of hydration</vt:lpstr>
      <vt:lpstr>Mechanical properties</vt:lpstr>
      <vt:lpstr>INFLUENCE ON CONCRETE</vt:lpstr>
      <vt:lpstr>Workability and compressive strength</vt:lpstr>
      <vt:lpstr>Durability properties</vt:lpstr>
      <vt:lpstr>Corrosion behaviour</vt:lpstr>
      <vt:lpstr>Corrosion behaviour</vt:lpstr>
      <vt:lpstr>Corrosion behaviour</vt:lpstr>
      <vt:lpstr>Corrosion behaviour</vt:lpstr>
      <vt:lpstr>Conclusions</vt:lpstr>
      <vt:lpstr>Conclusions</vt:lpstr>
      <vt:lpstr>Conclusion</vt:lpstr>
      <vt:lpstr>THANK YOU FOR YOUR ATTENTION!</vt:lpstr>
    </vt:vector>
  </TitlesOfParts>
  <Company>IGH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SUSTAVI POVRŠINSKE ZAŠTITE   EN 1504-2</dc:title>
  <dc:creator>IGH</dc:creator>
  <cp:lastModifiedBy>Ivan Rogan</cp:lastModifiedBy>
  <cp:revision>607</cp:revision>
  <dcterms:created xsi:type="dcterms:W3CDTF">2005-02-27T17:00:01Z</dcterms:created>
  <dcterms:modified xsi:type="dcterms:W3CDTF">2023-08-25T14:39:42Z</dcterms:modified>
</cp:coreProperties>
</file>