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rts/chart1.xml" ContentType="application/vnd.openxmlformats-officedocument.drawingml.chart+xml"/>
  <Override PartName="/ppt/charts/chart2.xml" ContentType="application/vnd.openxmlformats-officedocument.drawingml.chart+xml"/>
  <Override PartName="/ppt/charts/style1.xml" ContentType="application/vnd.ms-office.chartstyle+xml"/>
  <Override PartName="/ppt/charts/colors1.xml" ContentType="application/vnd.ms-office.chartcolorstyle+xml"/>
  <Override PartName="/ppt/charts/chart3.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1.xml" ContentType="application/vnd.openxmlformats-officedocument.drawingml.chartshapes+xml"/>
  <Override PartName="/ppt/charts/chart4.xml" ContentType="application/vnd.openxmlformats-officedocument.drawingml.chart+xml"/>
  <Override PartName="/ppt/charts/style3.xml" ContentType="application/vnd.ms-office.chartstyle+xml"/>
  <Override PartName="/ppt/charts/colors3.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819" r:id="rId1"/>
  </p:sldMasterIdLst>
  <p:notesMasterIdLst>
    <p:notesMasterId r:id="rId31"/>
  </p:notesMasterIdLst>
  <p:handoutMasterIdLst>
    <p:handoutMasterId r:id="rId32"/>
  </p:handoutMasterIdLst>
  <p:sldIdLst>
    <p:sldId id="889" r:id="rId2"/>
    <p:sldId id="939" r:id="rId3"/>
    <p:sldId id="295" r:id="rId4"/>
    <p:sldId id="541" r:id="rId5"/>
    <p:sldId id="935" r:id="rId6"/>
    <p:sldId id="311" r:id="rId7"/>
    <p:sldId id="391" r:id="rId8"/>
    <p:sldId id="508" r:id="rId9"/>
    <p:sldId id="937" r:id="rId10"/>
    <p:sldId id="529" r:id="rId11"/>
    <p:sldId id="256" r:id="rId12"/>
    <p:sldId id="265" r:id="rId13"/>
    <p:sldId id="559" r:id="rId14"/>
    <p:sldId id="940" r:id="rId15"/>
    <p:sldId id="269" r:id="rId16"/>
    <p:sldId id="942" r:id="rId17"/>
    <p:sldId id="880" r:id="rId18"/>
    <p:sldId id="878" r:id="rId19"/>
    <p:sldId id="950" r:id="rId20"/>
    <p:sldId id="946" r:id="rId21"/>
    <p:sldId id="951" r:id="rId22"/>
    <p:sldId id="943" r:id="rId23"/>
    <p:sldId id="944" r:id="rId24"/>
    <p:sldId id="945" r:id="rId25"/>
    <p:sldId id="947" r:id="rId26"/>
    <p:sldId id="948" r:id="rId27"/>
    <p:sldId id="949" r:id="rId28"/>
    <p:sldId id="908" r:id="rId29"/>
    <p:sldId id="936" r:id="rId30"/>
  </p:sldIdLst>
  <p:sldSz cx="9144000" cy="6858000" type="screen4x3"/>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025" userDrawn="1">
          <p15:clr>
            <a:srgbClr val="A4A3A4"/>
          </p15:clr>
        </p15:guide>
        <p15:guide id="2" pos="2304"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0066CC"/>
    <a:srgbClr val="FF0000"/>
    <a:srgbClr val="006600"/>
    <a:srgbClr val="008000"/>
    <a:srgbClr val="969696"/>
    <a:srgbClr val="D6B52A"/>
    <a:srgbClr val="0000CC"/>
    <a:srgbClr val="5F5F5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982" autoAdjust="0"/>
    <p:restoredTop sz="94728" autoAdjust="0"/>
  </p:normalViewPr>
  <p:slideViewPr>
    <p:cSldViewPr>
      <p:cViewPr varScale="1">
        <p:scale>
          <a:sx n="88" d="100"/>
          <a:sy n="88" d="100"/>
        </p:scale>
        <p:origin x="642" y="6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6528"/>
    </p:cViewPr>
  </p:sorterViewPr>
  <p:notesViewPr>
    <p:cSldViewPr>
      <p:cViewPr varScale="1">
        <p:scale>
          <a:sx n="43" d="100"/>
          <a:sy n="43" d="100"/>
        </p:scale>
        <p:origin x="-1422" y="-84"/>
      </p:cViewPr>
      <p:guideLst>
        <p:guide orient="horz" pos="3025"/>
        <p:guide pos="2304"/>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charts/_rels/chart1.xml.rels><?xml version="1.0" encoding="UTF-8" standalone="yes"?>
<Relationships xmlns="http://schemas.openxmlformats.org/package/2006/relationships"><Relationship Id="rId1" Type="http://schemas.openxmlformats.org/officeDocument/2006/relationships/oleObject" Target="file:///C:\Users\Bav\Desktop\S15%20VCI\Rp%20for%20MCI%202005%20project%202%20latest.xls" TargetMode="External"/></Relationships>
</file>

<file path=ppt/charts/_rels/chart2.xml.rels><?xml version="1.0" encoding="UTF-8" standalone="yes"?>
<Relationships xmlns="http://schemas.openxmlformats.org/package/2006/relationships"><Relationship Id="rId3" Type="http://schemas.openxmlformats.org/officeDocument/2006/relationships/oleObject" Target="file:///K:\Concrete%20project%20MCI%20and%20MIC%20tests%20Oct%2028.xlsx" TargetMode="External"/><Relationship Id="rId2" Type="http://schemas.microsoft.com/office/2011/relationships/chartColorStyle" Target="colors1.xml"/><Relationship Id="rId1" Type="http://schemas.microsoft.com/office/2011/relationships/chartStyle" Target="style1.xml"/></Relationships>
</file>

<file path=ppt/charts/_rels/chart3.xml.rels><?xml version="1.0" encoding="UTF-8" standalone="yes"?>
<Relationships xmlns="http://schemas.openxmlformats.org/package/2006/relationships"><Relationship Id="rId3" Type="http://schemas.openxmlformats.org/officeDocument/2006/relationships/oleObject" Target="file:///K:\Concrete%20project%20MCI%20and%20MIC%20tests%20Oct%2028.xlsx" TargetMode="Externa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1.xml"/></Relationships>
</file>

<file path=ppt/charts/_rels/chart4.xml.rels><?xml version="1.0" encoding="UTF-8" standalone="yes"?>
<Relationships xmlns="http://schemas.openxmlformats.org/package/2006/relationships"><Relationship Id="rId3" Type="http://schemas.openxmlformats.org/officeDocument/2006/relationships/oleObject" Target="file:///K:\Concrete%20project%20MCI%20and%20MIC%20tests%20Oct%2028.xlsx" TargetMode="External"/><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6490252217793441"/>
          <c:y val="4.6377421754661523E-2"/>
          <c:w val="0.80714602677726244"/>
          <c:h val="0.81583155248231598"/>
        </c:manualLayout>
      </c:layout>
      <c:scatterChart>
        <c:scatterStyle val="smoothMarker"/>
        <c:varyColors val="0"/>
        <c:ser>
          <c:idx val="0"/>
          <c:order val="0"/>
          <c:tx>
            <c:strRef>
              <c:f>Sheet1!$B$1</c:f>
              <c:strCache>
                <c:ptCount val="1"/>
                <c:pt idx="0">
                  <c:v>Control</c:v>
                </c:pt>
              </c:strCache>
            </c:strRef>
          </c:tx>
          <c:spPr>
            <a:ln w="19050" cap="rnd">
              <a:solidFill>
                <a:srgbClr val="FF0000"/>
              </a:solidFill>
              <a:round/>
            </a:ln>
            <a:effectLst/>
          </c:spPr>
          <c:marker>
            <c:symbol val="circle"/>
            <c:size val="5"/>
            <c:spPr>
              <a:solidFill>
                <a:srgbClr val="FF0000"/>
              </a:solidFill>
              <a:ln w="9525">
                <a:solidFill>
                  <a:srgbClr val="FF0000"/>
                </a:solidFill>
              </a:ln>
              <a:effectLst/>
            </c:spPr>
          </c:marker>
          <c:xVal>
            <c:numRef>
              <c:f>Sheet1!$A$2:$A$19</c:f>
              <c:numCache>
                <c:formatCode>General</c:formatCode>
                <c:ptCount val="18"/>
                <c:pt idx="0">
                  <c:v>1</c:v>
                </c:pt>
                <c:pt idx="1">
                  <c:v>10</c:v>
                </c:pt>
                <c:pt idx="2">
                  <c:v>21</c:v>
                </c:pt>
                <c:pt idx="3">
                  <c:v>28</c:v>
                </c:pt>
                <c:pt idx="4">
                  <c:v>35</c:v>
                </c:pt>
                <c:pt idx="5">
                  <c:v>42</c:v>
                </c:pt>
                <c:pt idx="6">
                  <c:v>49</c:v>
                </c:pt>
                <c:pt idx="7">
                  <c:v>56</c:v>
                </c:pt>
                <c:pt idx="8">
                  <c:v>63</c:v>
                </c:pt>
                <c:pt idx="9">
                  <c:v>70</c:v>
                </c:pt>
                <c:pt idx="10">
                  <c:v>77</c:v>
                </c:pt>
                <c:pt idx="11">
                  <c:v>84</c:v>
                </c:pt>
                <c:pt idx="12">
                  <c:v>91</c:v>
                </c:pt>
                <c:pt idx="13">
                  <c:v>98</c:v>
                </c:pt>
                <c:pt idx="14">
                  <c:v>105</c:v>
                </c:pt>
                <c:pt idx="15">
                  <c:v>112</c:v>
                </c:pt>
                <c:pt idx="16">
                  <c:v>121</c:v>
                </c:pt>
                <c:pt idx="17">
                  <c:v>130</c:v>
                </c:pt>
              </c:numCache>
            </c:numRef>
          </c:xVal>
          <c:yVal>
            <c:numRef>
              <c:f>Sheet1!$B$2:$B$19</c:f>
              <c:numCache>
                <c:formatCode>General</c:formatCode>
                <c:ptCount val="18"/>
                <c:pt idx="0">
                  <c:v>16543</c:v>
                </c:pt>
                <c:pt idx="1">
                  <c:v>13290</c:v>
                </c:pt>
                <c:pt idx="2">
                  <c:v>11430</c:v>
                </c:pt>
                <c:pt idx="3">
                  <c:v>9860</c:v>
                </c:pt>
                <c:pt idx="4">
                  <c:v>4560</c:v>
                </c:pt>
                <c:pt idx="5">
                  <c:v>3217</c:v>
                </c:pt>
                <c:pt idx="6">
                  <c:v>2253</c:v>
                </c:pt>
                <c:pt idx="7">
                  <c:v>3456</c:v>
                </c:pt>
                <c:pt idx="8">
                  <c:v>2230</c:v>
                </c:pt>
                <c:pt idx="9">
                  <c:v>1987</c:v>
                </c:pt>
                <c:pt idx="10">
                  <c:v>1562</c:v>
                </c:pt>
                <c:pt idx="11">
                  <c:v>1763</c:v>
                </c:pt>
                <c:pt idx="12">
                  <c:v>1911</c:v>
                </c:pt>
                <c:pt idx="13">
                  <c:v>1834</c:v>
                </c:pt>
                <c:pt idx="14">
                  <c:v>1645</c:v>
                </c:pt>
                <c:pt idx="15">
                  <c:v>1875</c:v>
                </c:pt>
                <c:pt idx="16">
                  <c:v>1867</c:v>
                </c:pt>
                <c:pt idx="17">
                  <c:v>1866</c:v>
                </c:pt>
              </c:numCache>
            </c:numRef>
          </c:yVal>
          <c:smooth val="1"/>
          <c:extLst>
            <c:ext xmlns:c16="http://schemas.microsoft.com/office/drawing/2014/chart" uri="{C3380CC4-5D6E-409C-BE32-E72D297353CC}">
              <c16:uniqueId val="{00000000-8BCC-4D49-877D-FEE5CFCBB95B}"/>
            </c:ext>
          </c:extLst>
        </c:ser>
        <c:ser>
          <c:idx val="1"/>
          <c:order val="1"/>
          <c:tx>
            <c:strRef>
              <c:f>Sheet1!$C$1</c:f>
              <c:strCache>
                <c:ptCount val="1"/>
                <c:pt idx="0">
                  <c:v>Soda Ash</c:v>
                </c:pt>
              </c:strCache>
            </c:strRef>
          </c:tx>
          <c:spPr>
            <a:ln w="19050" cap="rnd">
              <a:solidFill>
                <a:schemeClr val="accent2"/>
              </a:solidFill>
              <a:round/>
            </a:ln>
            <a:effectLst/>
          </c:spPr>
          <c:marker>
            <c:symbol val="circle"/>
            <c:size val="5"/>
            <c:spPr>
              <a:solidFill>
                <a:schemeClr val="accent2"/>
              </a:solidFill>
              <a:ln w="9525">
                <a:solidFill>
                  <a:schemeClr val="accent2"/>
                </a:solidFill>
              </a:ln>
              <a:effectLst/>
            </c:spPr>
          </c:marker>
          <c:xVal>
            <c:numRef>
              <c:f>Sheet1!$A$2:$A$19</c:f>
              <c:numCache>
                <c:formatCode>General</c:formatCode>
                <c:ptCount val="18"/>
                <c:pt idx="0">
                  <c:v>1</c:v>
                </c:pt>
                <c:pt idx="1">
                  <c:v>10</c:v>
                </c:pt>
                <c:pt idx="2">
                  <c:v>21</c:v>
                </c:pt>
                <c:pt idx="3">
                  <c:v>28</c:v>
                </c:pt>
                <c:pt idx="4">
                  <c:v>35</c:v>
                </c:pt>
                <c:pt idx="5">
                  <c:v>42</c:v>
                </c:pt>
                <c:pt idx="6">
                  <c:v>49</c:v>
                </c:pt>
                <c:pt idx="7">
                  <c:v>56</c:v>
                </c:pt>
                <c:pt idx="8">
                  <c:v>63</c:v>
                </c:pt>
                <c:pt idx="9">
                  <c:v>70</c:v>
                </c:pt>
                <c:pt idx="10">
                  <c:v>77</c:v>
                </c:pt>
                <c:pt idx="11">
                  <c:v>84</c:v>
                </c:pt>
                <c:pt idx="12">
                  <c:v>91</c:v>
                </c:pt>
                <c:pt idx="13">
                  <c:v>98</c:v>
                </c:pt>
                <c:pt idx="14">
                  <c:v>105</c:v>
                </c:pt>
                <c:pt idx="15">
                  <c:v>112</c:v>
                </c:pt>
                <c:pt idx="16">
                  <c:v>121</c:v>
                </c:pt>
                <c:pt idx="17">
                  <c:v>130</c:v>
                </c:pt>
              </c:numCache>
            </c:numRef>
          </c:xVal>
          <c:yVal>
            <c:numRef>
              <c:f>Sheet1!$C$2:$C$19</c:f>
              <c:numCache>
                <c:formatCode>General</c:formatCode>
                <c:ptCount val="18"/>
                <c:pt idx="0">
                  <c:v>20356</c:v>
                </c:pt>
                <c:pt idx="1">
                  <c:v>17350</c:v>
                </c:pt>
                <c:pt idx="2">
                  <c:v>11690</c:v>
                </c:pt>
                <c:pt idx="3">
                  <c:v>11870</c:v>
                </c:pt>
                <c:pt idx="4">
                  <c:v>10678</c:v>
                </c:pt>
                <c:pt idx="5">
                  <c:v>11489</c:v>
                </c:pt>
                <c:pt idx="6">
                  <c:v>10978</c:v>
                </c:pt>
                <c:pt idx="7">
                  <c:v>9563</c:v>
                </c:pt>
                <c:pt idx="8">
                  <c:v>9253</c:v>
                </c:pt>
                <c:pt idx="9">
                  <c:v>9013</c:v>
                </c:pt>
                <c:pt idx="10">
                  <c:v>9235</c:v>
                </c:pt>
                <c:pt idx="11">
                  <c:v>8842</c:v>
                </c:pt>
                <c:pt idx="12">
                  <c:v>8934</c:v>
                </c:pt>
                <c:pt idx="13">
                  <c:v>7532</c:v>
                </c:pt>
                <c:pt idx="14">
                  <c:v>6977</c:v>
                </c:pt>
                <c:pt idx="15">
                  <c:v>6320</c:v>
                </c:pt>
                <c:pt idx="16">
                  <c:v>6345</c:v>
                </c:pt>
                <c:pt idx="17">
                  <c:v>6234</c:v>
                </c:pt>
              </c:numCache>
            </c:numRef>
          </c:yVal>
          <c:smooth val="1"/>
          <c:extLst>
            <c:ext xmlns:c16="http://schemas.microsoft.com/office/drawing/2014/chart" uri="{C3380CC4-5D6E-409C-BE32-E72D297353CC}">
              <c16:uniqueId val="{00000001-8BCC-4D49-877D-FEE5CFCBB95B}"/>
            </c:ext>
          </c:extLst>
        </c:ser>
        <c:ser>
          <c:idx val="2"/>
          <c:order val="2"/>
          <c:tx>
            <c:strRef>
              <c:f>Sheet1!$D$1</c:f>
              <c:strCache>
                <c:ptCount val="1"/>
                <c:pt idx="0">
                  <c:v>Inhibitor A</c:v>
                </c:pt>
              </c:strCache>
            </c:strRef>
          </c:tx>
          <c:spPr>
            <a:ln w="19050" cap="rnd">
              <a:solidFill>
                <a:srgbClr val="00B050"/>
              </a:solidFill>
              <a:round/>
            </a:ln>
            <a:effectLst/>
          </c:spPr>
          <c:marker>
            <c:symbol val="circle"/>
            <c:size val="5"/>
            <c:spPr>
              <a:solidFill>
                <a:srgbClr val="00B050"/>
              </a:solidFill>
              <a:ln w="9525">
                <a:solidFill>
                  <a:schemeClr val="accent3"/>
                </a:solidFill>
              </a:ln>
              <a:effectLst/>
            </c:spPr>
          </c:marker>
          <c:xVal>
            <c:numRef>
              <c:f>Sheet1!$A$2:$A$19</c:f>
              <c:numCache>
                <c:formatCode>General</c:formatCode>
                <c:ptCount val="18"/>
                <c:pt idx="0">
                  <c:v>1</c:v>
                </c:pt>
                <c:pt idx="1">
                  <c:v>10</c:v>
                </c:pt>
                <c:pt idx="2">
                  <c:v>21</c:v>
                </c:pt>
                <c:pt idx="3">
                  <c:v>28</c:v>
                </c:pt>
                <c:pt idx="4">
                  <c:v>35</c:v>
                </c:pt>
                <c:pt idx="5">
                  <c:v>42</c:v>
                </c:pt>
                <c:pt idx="6">
                  <c:v>49</c:v>
                </c:pt>
                <c:pt idx="7">
                  <c:v>56</c:v>
                </c:pt>
                <c:pt idx="8">
                  <c:v>63</c:v>
                </c:pt>
                <c:pt idx="9">
                  <c:v>70</c:v>
                </c:pt>
                <c:pt idx="10">
                  <c:v>77</c:v>
                </c:pt>
                <c:pt idx="11">
                  <c:v>84</c:v>
                </c:pt>
                <c:pt idx="12">
                  <c:v>91</c:v>
                </c:pt>
                <c:pt idx="13">
                  <c:v>98</c:v>
                </c:pt>
                <c:pt idx="14">
                  <c:v>105</c:v>
                </c:pt>
                <c:pt idx="15">
                  <c:v>112</c:v>
                </c:pt>
                <c:pt idx="16">
                  <c:v>121</c:v>
                </c:pt>
                <c:pt idx="17">
                  <c:v>130</c:v>
                </c:pt>
              </c:numCache>
            </c:numRef>
          </c:xVal>
          <c:yVal>
            <c:numRef>
              <c:f>Sheet1!$D$2:$D$19</c:f>
              <c:numCache>
                <c:formatCode>General</c:formatCode>
                <c:ptCount val="18"/>
                <c:pt idx="0">
                  <c:v>16765</c:v>
                </c:pt>
                <c:pt idx="1">
                  <c:v>16940</c:v>
                </c:pt>
                <c:pt idx="2">
                  <c:v>18590</c:v>
                </c:pt>
                <c:pt idx="3">
                  <c:v>19654</c:v>
                </c:pt>
                <c:pt idx="4">
                  <c:v>20657</c:v>
                </c:pt>
                <c:pt idx="5">
                  <c:v>21440</c:v>
                </c:pt>
                <c:pt idx="6">
                  <c:v>24220</c:v>
                </c:pt>
                <c:pt idx="7">
                  <c:v>25780</c:v>
                </c:pt>
                <c:pt idx="8">
                  <c:v>29856</c:v>
                </c:pt>
                <c:pt idx="9">
                  <c:v>31870</c:v>
                </c:pt>
                <c:pt idx="10">
                  <c:v>33780</c:v>
                </c:pt>
                <c:pt idx="11">
                  <c:v>37868</c:v>
                </c:pt>
                <c:pt idx="12">
                  <c:v>39122</c:v>
                </c:pt>
                <c:pt idx="13">
                  <c:v>41236</c:v>
                </c:pt>
                <c:pt idx="14">
                  <c:v>42367</c:v>
                </c:pt>
                <c:pt idx="15">
                  <c:v>43237</c:v>
                </c:pt>
                <c:pt idx="16">
                  <c:v>44235</c:v>
                </c:pt>
                <c:pt idx="17">
                  <c:v>45210</c:v>
                </c:pt>
              </c:numCache>
            </c:numRef>
          </c:yVal>
          <c:smooth val="1"/>
          <c:extLst>
            <c:ext xmlns:c16="http://schemas.microsoft.com/office/drawing/2014/chart" uri="{C3380CC4-5D6E-409C-BE32-E72D297353CC}">
              <c16:uniqueId val="{00000002-8BCC-4D49-877D-FEE5CFCBB95B}"/>
            </c:ext>
          </c:extLst>
        </c:ser>
        <c:ser>
          <c:idx val="3"/>
          <c:order val="3"/>
          <c:tx>
            <c:strRef>
              <c:f>Sheet1!$E$1</c:f>
              <c:strCache>
                <c:ptCount val="1"/>
                <c:pt idx="0">
                  <c:v>Inhibitor B (NS)</c:v>
                </c:pt>
              </c:strCache>
            </c:strRef>
          </c:tx>
          <c:spPr>
            <a:ln w="19050" cap="rnd">
              <a:solidFill>
                <a:schemeClr val="accent4"/>
              </a:solidFill>
              <a:round/>
            </a:ln>
            <a:effectLst/>
          </c:spPr>
          <c:marker>
            <c:symbol val="circle"/>
            <c:size val="5"/>
            <c:spPr>
              <a:solidFill>
                <a:schemeClr val="accent4"/>
              </a:solidFill>
              <a:ln w="9525">
                <a:solidFill>
                  <a:schemeClr val="accent4"/>
                </a:solidFill>
              </a:ln>
              <a:effectLst/>
            </c:spPr>
          </c:marker>
          <c:xVal>
            <c:numRef>
              <c:f>Sheet1!$A$2:$A$19</c:f>
              <c:numCache>
                <c:formatCode>General</c:formatCode>
                <c:ptCount val="18"/>
                <c:pt idx="0">
                  <c:v>1</c:v>
                </c:pt>
                <c:pt idx="1">
                  <c:v>10</c:v>
                </c:pt>
                <c:pt idx="2">
                  <c:v>21</c:v>
                </c:pt>
                <c:pt idx="3">
                  <c:v>28</c:v>
                </c:pt>
                <c:pt idx="4">
                  <c:v>35</c:v>
                </c:pt>
                <c:pt idx="5">
                  <c:v>42</c:v>
                </c:pt>
                <c:pt idx="6">
                  <c:v>49</c:v>
                </c:pt>
                <c:pt idx="7">
                  <c:v>56</c:v>
                </c:pt>
                <c:pt idx="8">
                  <c:v>63</c:v>
                </c:pt>
                <c:pt idx="9">
                  <c:v>70</c:v>
                </c:pt>
                <c:pt idx="10">
                  <c:v>77</c:v>
                </c:pt>
                <c:pt idx="11">
                  <c:v>84</c:v>
                </c:pt>
                <c:pt idx="12">
                  <c:v>91</c:v>
                </c:pt>
                <c:pt idx="13">
                  <c:v>98</c:v>
                </c:pt>
                <c:pt idx="14">
                  <c:v>105</c:v>
                </c:pt>
                <c:pt idx="15">
                  <c:v>112</c:v>
                </c:pt>
                <c:pt idx="16">
                  <c:v>121</c:v>
                </c:pt>
                <c:pt idx="17">
                  <c:v>130</c:v>
                </c:pt>
              </c:numCache>
            </c:numRef>
          </c:xVal>
          <c:yVal>
            <c:numRef>
              <c:f>Sheet1!$E$2:$E$19</c:f>
              <c:numCache>
                <c:formatCode>General</c:formatCode>
                <c:ptCount val="18"/>
                <c:pt idx="0">
                  <c:v>9805</c:v>
                </c:pt>
                <c:pt idx="1">
                  <c:v>11650</c:v>
                </c:pt>
                <c:pt idx="2">
                  <c:v>12784</c:v>
                </c:pt>
                <c:pt idx="3">
                  <c:v>15678</c:v>
                </c:pt>
                <c:pt idx="4">
                  <c:v>16780</c:v>
                </c:pt>
                <c:pt idx="5">
                  <c:v>18033</c:v>
                </c:pt>
                <c:pt idx="6">
                  <c:v>21345</c:v>
                </c:pt>
                <c:pt idx="7">
                  <c:v>22345</c:v>
                </c:pt>
                <c:pt idx="8">
                  <c:v>24120</c:v>
                </c:pt>
                <c:pt idx="9">
                  <c:v>25300</c:v>
                </c:pt>
                <c:pt idx="10">
                  <c:v>26540</c:v>
                </c:pt>
                <c:pt idx="11">
                  <c:v>28840</c:v>
                </c:pt>
                <c:pt idx="12">
                  <c:v>28750</c:v>
                </c:pt>
                <c:pt idx="13">
                  <c:v>29780</c:v>
                </c:pt>
                <c:pt idx="14">
                  <c:v>31245</c:v>
                </c:pt>
                <c:pt idx="15">
                  <c:v>31985</c:v>
                </c:pt>
                <c:pt idx="16">
                  <c:v>32536</c:v>
                </c:pt>
                <c:pt idx="17">
                  <c:v>33261</c:v>
                </c:pt>
              </c:numCache>
            </c:numRef>
          </c:yVal>
          <c:smooth val="1"/>
          <c:extLst>
            <c:ext xmlns:c16="http://schemas.microsoft.com/office/drawing/2014/chart" uri="{C3380CC4-5D6E-409C-BE32-E72D297353CC}">
              <c16:uniqueId val="{00000003-8BCC-4D49-877D-FEE5CFCBB95B}"/>
            </c:ext>
          </c:extLst>
        </c:ser>
        <c:dLbls>
          <c:showLegendKey val="0"/>
          <c:showVal val="0"/>
          <c:showCatName val="0"/>
          <c:showSerName val="0"/>
          <c:showPercent val="0"/>
          <c:showBubbleSize val="0"/>
        </c:dLbls>
        <c:axId val="527151008"/>
        <c:axId val="527151792"/>
      </c:scatterChart>
      <c:valAx>
        <c:axId val="527151008"/>
        <c:scaling>
          <c:orientation val="minMax"/>
        </c:scaling>
        <c:delete val="0"/>
        <c:axPos val="b"/>
        <c:title>
          <c:tx>
            <c:rich>
              <a:bodyPr rot="0" vert="horz"/>
              <a:lstStyle/>
              <a:p>
                <a:pPr>
                  <a:defRPr/>
                </a:pPr>
                <a:r>
                  <a:rPr lang="en-US"/>
                  <a:t>Immesed time, days</a:t>
                </a:r>
              </a:p>
            </c:rich>
          </c:tx>
          <c:overlay val="0"/>
          <c:spPr>
            <a:noFill/>
            <a:ln w="25400">
              <a:noFill/>
            </a:ln>
          </c:sp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0" vert="horz"/>
          <a:lstStyle/>
          <a:p>
            <a:pPr>
              <a:defRPr/>
            </a:pPr>
            <a:endParaRPr lang="en-US"/>
          </a:p>
        </c:txPr>
        <c:crossAx val="527151792"/>
        <c:crosses val="autoZero"/>
        <c:crossBetween val="midCat"/>
      </c:valAx>
      <c:valAx>
        <c:axId val="52715179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vert="horz"/>
              <a:lstStyle/>
              <a:p>
                <a:pPr>
                  <a:defRPr/>
                </a:pPr>
                <a:r>
                  <a:rPr lang="en-US"/>
                  <a:t>Resistance Polarization, Ohm/cm^2</a:t>
                </a:r>
              </a:p>
            </c:rich>
          </c:tx>
          <c:overlay val="0"/>
          <c:spPr>
            <a:noFill/>
            <a:ln w="25400">
              <a:noFill/>
            </a:ln>
          </c:sp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vert="horz"/>
          <a:lstStyle/>
          <a:p>
            <a:pPr>
              <a:defRPr/>
            </a:pPr>
            <a:endParaRPr lang="en-US"/>
          </a:p>
        </c:txPr>
        <c:crossAx val="527151008"/>
        <c:crosses val="autoZero"/>
        <c:crossBetween val="midCat"/>
      </c:valAx>
      <c:spPr>
        <a:noFill/>
        <a:ln w="25400">
          <a:noFill/>
        </a:ln>
      </c:spPr>
    </c:plotArea>
    <c:legend>
      <c:legendPos val="r"/>
      <c:layout>
        <c:manualLayout>
          <c:xMode val="edge"/>
          <c:yMode val="edge"/>
          <c:x val="0.18489979584788924"/>
          <c:y val="0.1698381615741765"/>
          <c:w val="0.20924652234478672"/>
          <c:h val="0.16587491013500494"/>
        </c:manualLayout>
      </c:layout>
      <c:overlay val="0"/>
      <c:spPr>
        <a:noFill/>
        <a:ln w="25400">
          <a:noFill/>
        </a:ln>
      </c:spPr>
      <c:txPr>
        <a:bodyPr rot="0" vert="horz"/>
        <a:lstStyle/>
        <a:p>
          <a:pPr>
            <a:defRPr/>
          </a:pPr>
          <a:endParaRPr lang="en-US"/>
        </a:p>
      </c:txPr>
    </c:legend>
    <c:plotVisOnly val="1"/>
    <c:dispBlanksAs val="gap"/>
    <c:showDLblsOverMax val="0"/>
  </c:chart>
  <c:spPr>
    <a:noFill/>
    <a:ln w="9525" cap="flat" cmpd="sng" algn="ctr">
      <a:solidFill>
        <a:schemeClr val="tx1">
          <a:lumMod val="15000"/>
          <a:lumOff val="85000"/>
        </a:schemeClr>
      </a:solidFill>
      <a:round/>
    </a:ln>
    <a:effectLst/>
  </c:spPr>
  <c:txPr>
    <a:bodyPr/>
    <a:lstStyle/>
    <a:p>
      <a:pPr>
        <a:defRPr sz="14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400" b="0" i="0" baseline="0">
                <a:effectLst/>
              </a:rPr>
              <a:t>Concrete strength loss due to MIC and sulfate  attacks, </a:t>
            </a:r>
          </a:p>
          <a:p>
            <a:pPr>
              <a:defRPr/>
            </a:pPr>
            <a:r>
              <a:rPr lang="en-US" sz="1400" b="0" i="0" baseline="0">
                <a:effectLst/>
              </a:rPr>
              <a:t>Control strength = 5,400 psi</a:t>
            </a:r>
            <a:endParaRPr lang="en-US" sz="1400">
              <a:effectLst/>
            </a:endParaRPr>
          </a:p>
        </c:rich>
      </c:tx>
      <c:layout>
        <c:manualLayout>
          <c:xMode val="edge"/>
          <c:yMode val="edge"/>
          <c:x val="0.15023309586301711"/>
          <c:y val="3.8211692777990066E-3"/>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077265341832271"/>
          <c:y val="0.20703095147115017"/>
          <c:w val="0.84815319960004998"/>
          <c:h val="0.70432454063226813"/>
        </c:manualLayout>
      </c:layout>
      <c:barChart>
        <c:barDir val="col"/>
        <c:grouping val="clustered"/>
        <c:varyColors val="0"/>
        <c:ser>
          <c:idx val="0"/>
          <c:order val="0"/>
          <c:tx>
            <c:strRef>
              <c:f>Sheet2!$F$11</c:f>
              <c:strCache>
                <c:ptCount val="1"/>
                <c:pt idx="0">
                  <c:v>200 days</c:v>
                </c:pt>
              </c:strCache>
            </c:strRef>
          </c:tx>
          <c:spPr>
            <a:solidFill>
              <a:schemeClr val="accent1"/>
            </a:solidFill>
            <a:ln>
              <a:noFill/>
            </a:ln>
            <a:effectLst/>
          </c:spPr>
          <c:invertIfNegative val="0"/>
          <c:cat>
            <c:strRef>
              <c:f>Sheet2!$E$12:$E$16</c:f>
              <c:strCache>
                <c:ptCount val="5"/>
                <c:pt idx="0">
                  <c:v>Control</c:v>
                </c:pt>
                <c:pt idx="1">
                  <c:v>SACI-A</c:v>
                </c:pt>
                <c:pt idx="2">
                  <c:v>Admix-A</c:v>
                </c:pt>
                <c:pt idx="3">
                  <c:v>SACI-B</c:v>
                </c:pt>
                <c:pt idx="4">
                  <c:v>Admix-A+SACI-B</c:v>
                </c:pt>
              </c:strCache>
            </c:strRef>
          </c:cat>
          <c:val>
            <c:numRef>
              <c:f>Sheet2!$F$12:$F$16</c:f>
              <c:numCache>
                <c:formatCode>General</c:formatCode>
                <c:ptCount val="5"/>
                <c:pt idx="0">
                  <c:v>3685</c:v>
                </c:pt>
                <c:pt idx="1">
                  <c:v>3960</c:v>
                </c:pt>
                <c:pt idx="2">
                  <c:v>4785</c:v>
                </c:pt>
                <c:pt idx="3">
                  <c:v>5335</c:v>
                </c:pt>
                <c:pt idx="4">
                  <c:v>5445</c:v>
                </c:pt>
              </c:numCache>
            </c:numRef>
          </c:val>
          <c:extLst>
            <c:ext xmlns:c16="http://schemas.microsoft.com/office/drawing/2014/chart" uri="{C3380CC4-5D6E-409C-BE32-E72D297353CC}">
              <c16:uniqueId val="{00000000-2ED7-4735-A385-20C98E336349}"/>
            </c:ext>
          </c:extLst>
        </c:ser>
        <c:ser>
          <c:idx val="1"/>
          <c:order val="1"/>
          <c:tx>
            <c:strRef>
              <c:f>Sheet2!$G$11</c:f>
              <c:strCache>
                <c:ptCount val="1"/>
                <c:pt idx="0">
                  <c:v>400 days</c:v>
                </c:pt>
              </c:strCache>
            </c:strRef>
          </c:tx>
          <c:spPr>
            <a:solidFill>
              <a:schemeClr val="accent2"/>
            </a:solidFill>
            <a:ln>
              <a:noFill/>
            </a:ln>
            <a:effectLst/>
          </c:spPr>
          <c:invertIfNegative val="0"/>
          <c:cat>
            <c:strRef>
              <c:f>Sheet2!$E$12:$E$16</c:f>
              <c:strCache>
                <c:ptCount val="5"/>
                <c:pt idx="0">
                  <c:v>Control</c:v>
                </c:pt>
                <c:pt idx="1">
                  <c:v>SACI-A</c:v>
                </c:pt>
                <c:pt idx="2">
                  <c:v>Admix-A</c:v>
                </c:pt>
                <c:pt idx="3">
                  <c:v>SACI-B</c:v>
                </c:pt>
                <c:pt idx="4">
                  <c:v>Admix-A+SACI-B</c:v>
                </c:pt>
              </c:strCache>
            </c:strRef>
          </c:cat>
          <c:val>
            <c:numRef>
              <c:f>Sheet2!$G$12:$G$16</c:f>
              <c:numCache>
                <c:formatCode>General</c:formatCode>
                <c:ptCount val="5"/>
                <c:pt idx="0">
                  <c:v>1430</c:v>
                </c:pt>
                <c:pt idx="1">
                  <c:v>2245</c:v>
                </c:pt>
                <c:pt idx="2">
                  <c:v>3650</c:v>
                </c:pt>
                <c:pt idx="3">
                  <c:v>4820</c:v>
                </c:pt>
                <c:pt idx="4">
                  <c:v>4980</c:v>
                </c:pt>
              </c:numCache>
            </c:numRef>
          </c:val>
          <c:extLst>
            <c:ext xmlns:c16="http://schemas.microsoft.com/office/drawing/2014/chart" uri="{C3380CC4-5D6E-409C-BE32-E72D297353CC}">
              <c16:uniqueId val="{00000001-2ED7-4735-A385-20C98E336349}"/>
            </c:ext>
          </c:extLst>
        </c:ser>
        <c:dLbls>
          <c:showLegendKey val="0"/>
          <c:showVal val="0"/>
          <c:showCatName val="0"/>
          <c:showSerName val="0"/>
          <c:showPercent val="0"/>
          <c:showBubbleSize val="0"/>
        </c:dLbls>
        <c:gapWidth val="150"/>
        <c:axId val="1050660847"/>
        <c:axId val="1548038511"/>
      </c:barChart>
      <c:catAx>
        <c:axId val="105066084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548038511"/>
        <c:crosses val="autoZero"/>
        <c:auto val="1"/>
        <c:lblAlgn val="ctr"/>
        <c:lblOffset val="100"/>
        <c:noMultiLvlLbl val="0"/>
      </c:catAx>
      <c:valAx>
        <c:axId val="1548038511"/>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Strength, psi</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050660847"/>
        <c:crosses val="autoZero"/>
        <c:crossBetween val="between"/>
      </c:valAx>
      <c:spPr>
        <a:noFill/>
        <a:ln>
          <a:noFill/>
        </a:ln>
        <a:effectLst/>
      </c:spPr>
    </c:plotArea>
    <c:legend>
      <c:legendPos val="r"/>
      <c:layout>
        <c:manualLayout>
          <c:xMode val="edge"/>
          <c:yMode val="edge"/>
          <c:x val="0.28326068616422945"/>
          <c:y val="0.24671334310188675"/>
          <c:w val="9.5707567804024493E-2"/>
          <c:h val="0.12896536576412854"/>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0652750437445325E-2"/>
          <c:y val="0.12147059800657466"/>
          <c:w val="0.91934728804594468"/>
          <c:h val="0.82916815647063624"/>
        </c:manualLayout>
      </c:layout>
      <c:barChart>
        <c:barDir val="col"/>
        <c:grouping val="clustered"/>
        <c:varyColors val="0"/>
        <c:ser>
          <c:idx val="0"/>
          <c:order val="0"/>
          <c:tx>
            <c:strRef>
              <c:f>Sheet3!$C$19</c:f>
              <c:strCache>
                <c:ptCount val="1"/>
                <c:pt idx="0">
                  <c:v>200 days</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c:spPr>
          <c:invertIfNegative val="0"/>
          <c:cat>
            <c:strRef>
              <c:f>Sheet3!$B$20:$B$24</c:f>
              <c:strCache>
                <c:ptCount val="5"/>
                <c:pt idx="0">
                  <c:v>Control</c:v>
                </c:pt>
                <c:pt idx="1">
                  <c:v>SACI-A</c:v>
                </c:pt>
                <c:pt idx="2">
                  <c:v>Admix-A</c:v>
                </c:pt>
                <c:pt idx="3">
                  <c:v>SACI-B</c:v>
                </c:pt>
                <c:pt idx="4">
                  <c:v>Admix-A +SACI-B</c:v>
                </c:pt>
              </c:strCache>
            </c:strRef>
          </c:cat>
          <c:val>
            <c:numRef>
              <c:f>Sheet3!$C$20:$C$24</c:f>
              <c:numCache>
                <c:formatCode>General</c:formatCode>
                <c:ptCount val="5"/>
                <c:pt idx="0">
                  <c:v>6.21</c:v>
                </c:pt>
                <c:pt idx="1">
                  <c:v>3.4</c:v>
                </c:pt>
                <c:pt idx="2">
                  <c:v>0.45</c:v>
                </c:pt>
                <c:pt idx="3">
                  <c:v>0.22</c:v>
                </c:pt>
                <c:pt idx="4">
                  <c:v>0.18</c:v>
                </c:pt>
              </c:numCache>
            </c:numRef>
          </c:val>
          <c:extLst>
            <c:ext xmlns:c16="http://schemas.microsoft.com/office/drawing/2014/chart" uri="{C3380CC4-5D6E-409C-BE32-E72D297353CC}">
              <c16:uniqueId val="{00000000-68D4-468F-B94B-F5BAB15EA45C}"/>
            </c:ext>
          </c:extLst>
        </c:ser>
        <c:ser>
          <c:idx val="1"/>
          <c:order val="1"/>
          <c:tx>
            <c:strRef>
              <c:f>Sheet3!$D$19</c:f>
              <c:strCache>
                <c:ptCount val="1"/>
                <c:pt idx="0">
                  <c:v>400 days</c:v>
                </c:pt>
              </c:strCache>
            </c:strRef>
          </c:tx>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c:spPr>
          <c:invertIfNegative val="0"/>
          <c:cat>
            <c:strRef>
              <c:f>Sheet3!$B$20:$B$24</c:f>
              <c:strCache>
                <c:ptCount val="5"/>
                <c:pt idx="0">
                  <c:v>Control</c:v>
                </c:pt>
                <c:pt idx="1">
                  <c:v>SACI-A</c:v>
                </c:pt>
                <c:pt idx="2">
                  <c:v>Admix-A</c:v>
                </c:pt>
                <c:pt idx="3">
                  <c:v>SACI-B</c:v>
                </c:pt>
                <c:pt idx="4">
                  <c:v>Admix-A +SACI-B</c:v>
                </c:pt>
              </c:strCache>
            </c:strRef>
          </c:cat>
          <c:val>
            <c:numRef>
              <c:f>Sheet3!$D$20:$D$24</c:f>
              <c:numCache>
                <c:formatCode>General</c:formatCode>
                <c:ptCount val="5"/>
                <c:pt idx="0">
                  <c:v>12.3</c:v>
                </c:pt>
                <c:pt idx="1">
                  <c:v>3.75</c:v>
                </c:pt>
                <c:pt idx="2">
                  <c:v>0.88</c:v>
                </c:pt>
                <c:pt idx="3">
                  <c:v>0.32</c:v>
                </c:pt>
                <c:pt idx="4">
                  <c:v>0.28000000000000003</c:v>
                </c:pt>
              </c:numCache>
            </c:numRef>
          </c:val>
          <c:extLst>
            <c:ext xmlns:c16="http://schemas.microsoft.com/office/drawing/2014/chart" uri="{C3380CC4-5D6E-409C-BE32-E72D297353CC}">
              <c16:uniqueId val="{00000001-68D4-468F-B94B-F5BAB15EA45C}"/>
            </c:ext>
          </c:extLst>
        </c:ser>
        <c:dLbls>
          <c:showLegendKey val="0"/>
          <c:showVal val="0"/>
          <c:showCatName val="0"/>
          <c:showSerName val="0"/>
          <c:showPercent val="0"/>
          <c:showBubbleSize val="0"/>
        </c:dLbls>
        <c:gapWidth val="100"/>
        <c:overlap val="-24"/>
        <c:axId val="1282345855"/>
        <c:axId val="1097926143"/>
      </c:barChart>
      <c:catAx>
        <c:axId val="1282345855"/>
        <c:scaling>
          <c:orientation val="minMax"/>
        </c:scaling>
        <c:delete val="0"/>
        <c:axPos val="b"/>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en-US"/>
          </a:p>
        </c:txPr>
        <c:crossAx val="1097926143"/>
        <c:crosses val="autoZero"/>
        <c:auto val="1"/>
        <c:lblAlgn val="ctr"/>
        <c:lblOffset val="100"/>
        <c:noMultiLvlLbl val="0"/>
      </c:catAx>
      <c:valAx>
        <c:axId val="1097926143"/>
        <c:scaling>
          <c:orientation val="minMax"/>
        </c:scaling>
        <c:delete val="0"/>
        <c:axPos val="l"/>
        <c:majorGridlines>
          <c:spPr>
            <a:ln w="9525" cap="flat" cmpd="sng" algn="ctr">
              <a:solidFill>
                <a:schemeClr val="tx2">
                  <a:lumMod val="15000"/>
                  <a:lumOff val="85000"/>
                </a:schemeClr>
              </a:solidFill>
              <a:round/>
            </a:ln>
            <a:effectLst/>
          </c:spPr>
        </c:majorGridlines>
        <c:title>
          <c:tx>
            <c:rich>
              <a:bodyPr rot="-5400000" spcFirstLastPara="1" vertOverflow="ellipsis" vert="horz" wrap="square" anchor="ctr" anchorCtr="1"/>
              <a:lstStyle/>
              <a:p>
                <a:pPr>
                  <a:defRPr sz="900" b="1" i="0" u="none" strike="noStrike" kern="1200" baseline="0">
                    <a:solidFill>
                      <a:schemeClr val="tx2"/>
                    </a:solidFill>
                    <a:latin typeface="+mn-lt"/>
                    <a:ea typeface="+mn-ea"/>
                    <a:cs typeface="+mn-cs"/>
                  </a:defRPr>
                </a:pPr>
                <a:r>
                  <a:rPr lang="en-US"/>
                  <a:t>Sulfate attack layer, mm</a:t>
                </a:r>
              </a:p>
            </c:rich>
          </c:tx>
          <c:overlay val="0"/>
          <c:spPr>
            <a:noFill/>
            <a:ln>
              <a:noFill/>
            </a:ln>
            <a:effectLst/>
          </c:spPr>
          <c:txPr>
            <a:bodyPr rot="-5400000" spcFirstLastPara="1" vertOverflow="ellipsis" vert="horz" wrap="square" anchor="ctr" anchorCtr="1"/>
            <a:lstStyle/>
            <a:p>
              <a:pPr>
                <a:defRPr sz="900" b="1" i="0" u="none" strike="noStrike" kern="1200" baseline="0">
                  <a:solidFill>
                    <a:schemeClr val="tx2"/>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en-US"/>
          </a:p>
        </c:txPr>
        <c:crossAx val="1282345855"/>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1000" b="0" i="0" u="none" strike="noStrike" kern="1200" baseline="0">
                <a:solidFill>
                  <a:schemeClr val="tx2"/>
                </a:solidFill>
                <a:latin typeface="+mn-lt"/>
                <a:ea typeface="+mn-ea"/>
                <a:cs typeface="+mn-cs"/>
              </a:defRPr>
            </a:pPr>
            <a:endParaRPr lang="en-US"/>
          </a:p>
        </c:txPr>
      </c:legendEntry>
      <c:legendEntry>
        <c:idx val="1"/>
        <c:txPr>
          <a:bodyPr rot="0" spcFirstLastPara="1" vertOverflow="ellipsis" vert="horz" wrap="square" anchor="ctr" anchorCtr="1"/>
          <a:lstStyle/>
          <a:p>
            <a:pPr>
              <a:defRPr sz="1000" b="0" i="0" u="none" strike="noStrike" kern="1200" baseline="0">
                <a:solidFill>
                  <a:schemeClr val="tx2"/>
                </a:solidFill>
                <a:latin typeface="+mn-lt"/>
                <a:ea typeface="+mn-ea"/>
                <a:cs typeface="+mn-cs"/>
              </a:defRPr>
            </a:pPr>
            <a:endParaRPr lang="en-US"/>
          </a:p>
        </c:txPr>
      </c:legendEntry>
      <c:layout>
        <c:manualLayout>
          <c:xMode val="edge"/>
          <c:yMode val="edge"/>
          <c:x val="0.66871214810028179"/>
          <c:y val="0.1399588694973021"/>
          <c:w val="0.18391448344761693"/>
          <c:h val="0.14423406176318981"/>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2"/>
              </a:solidFill>
              <a:latin typeface="+mn-lt"/>
              <a:ea typeface="+mn-ea"/>
              <a:cs typeface="+mn-cs"/>
            </a:defRPr>
          </a:pPr>
          <a:endParaRPr lang="en-US"/>
        </a:p>
      </c:txPr>
    </c:legend>
    <c:plotVisOnly val="1"/>
    <c:dispBlanksAs val="gap"/>
    <c:showDLblsOverMax val="0"/>
    <c:extLst/>
  </c:chart>
  <c:spPr>
    <a:noFill/>
    <a:ln>
      <a:noFill/>
    </a:ln>
    <a:effectLst/>
  </c:spPr>
  <c:txPr>
    <a:bodyPr/>
    <a:lstStyle/>
    <a:p>
      <a:pPr>
        <a:defRPr/>
      </a:pPr>
      <a:endParaRPr lang="en-US"/>
    </a:p>
  </c:txPr>
  <c:externalData r:id="rId3">
    <c:autoUpdate val="0"/>
  </c:externalData>
  <c:userShapes r:id="rId4"/>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400" b="0" i="0" baseline="0">
                <a:effectLst/>
              </a:rPr>
              <a:t>Concrete Sulfate Attack during immersion tests.</a:t>
            </a:r>
          </a:p>
          <a:p>
            <a:pPr>
              <a:defRPr/>
            </a:pPr>
            <a:r>
              <a:rPr lang="en-US" sz="1400" b="0" i="0" baseline="0">
                <a:effectLst/>
              </a:rPr>
              <a:t>In H2SO4 + 300 ppm sulfide, pH 2.2 solution.</a:t>
            </a:r>
            <a:endParaRPr lang="en-US" sz="1400">
              <a:effectLst/>
            </a:endParaRPr>
          </a:p>
        </c:rich>
      </c:tx>
      <c:layout>
        <c:manualLayout>
          <c:xMode val="edge"/>
          <c:yMode val="edge"/>
          <c:x val="0.19124500062492189"/>
          <c:y val="3.3427602050734827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8.6297855009503127E-2"/>
          <c:y val="0.13176968436699726"/>
          <c:w val="0.8894819666938184"/>
          <c:h val="0.74556146697878967"/>
        </c:manualLayout>
      </c:layout>
      <c:scatterChart>
        <c:scatterStyle val="smoothMarker"/>
        <c:varyColors val="0"/>
        <c:ser>
          <c:idx val="0"/>
          <c:order val="0"/>
          <c:tx>
            <c:strRef>
              <c:f>Sheet3!$G$4</c:f>
              <c:strCache>
                <c:ptCount val="1"/>
                <c:pt idx="0">
                  <c:v>Control</c:v>
                </c:pt>
              </c:strCache>
            </c:strRef>
          </c:tx>
          <c:spPr>
            <a:ln w="19050" cap="rnd">
              <a:solidFill>
                <a:schemeClr val="accent1"/>
              </a:solidFill>
              <a:round/>
            </a:ln>
            <a:effectLst/>
          </c:spPr>
          <c:marker>
            <c:symbol val="circle"/>
            <c:size val="5"/>
            <c:spPr>
              <a:solidFill>
                <a:schemeClr val="accent1"/>
              </a:solidFill>
              <a:ln w="9525">
                <a:solidFill>
                  <a:schemeClr val="accent1"/>
                </a:solidFill>
              </a:ln>
              <a:effectLst/>
            </c:spPr>
          </c:marker>
          <c:xVal>
            <c:numRef>
              <c:f>Sheet3!$F$5:$F$15</c:f>
              <c:numCache>
                <c:formatCode>General</c:formatCode>
                <c:ptCount val="11"/>
                <c:pt idx="1">
                  <c:v>14</c:v>
                </c:pt>
                <c:pt idx="2">
                  <c:v>28</c:v>
                </c:pt>
                <c:pt idx="3">
                  <c:v>60</c:v>
                </c:pt>
                <c:pt idx="4">
                  <c:v>90</c:v>
                </c:pt>
                <c:pt idx="5">
                  <c:v>120</c:v>
                </c:pt>
                <c:pt idx="6">
                  <c:v>150</c:v>
                </c:pt>
                <c:pt idx="7">
                  <c:v>200</c:v>
                </c:pt>
                <c:pt idx="8">
                  <c:v>300</c:v>
                </c:pt>
                <c:pt idx="9">
                  <c:v>400</c:v>
                </c:pt>
              </c:numCache>
            </c:numRef>
          </c:xVal>
          <c:yVal>
            <c:numRef>
              <c:f>Sheet3!$G$5:$G$15</c:f>
              <c:numCache>
                <c:formatCode>General</c:formatCode>
                <c:ptCount val="11"/>
                <c:pt idx="1">
                  <c:v>1.8</c:v>
                </c:pt>
                <c:pt idx="2">
                  <c:v>2.7</c:v>
                </c:pt>
                <c:pt idx="3">
                  <c:v>3.5</c:v>
                </c:pt>
                <c:pt idx="4">
                  <c:v>4.2</c:v>
                </c:pt>
                <c:pt idx="5">
                  <c:v>5.0999999999999996</c:v>
                </c:pt>
                <c:pt idx="6">
                  <c:v>6.2</c:v>
                </c:pt>
                <c:pt idx="7">
                  <c:v>7.4</c:v>
                </c:pt>
                <c:pt idx="8">
                  <c:v>9.1999999999999993</c:v>
                </c:pt>
                <c:pt idx="9">
                  <c:v>11.3</c:v>
                </c:pt>
              </c:numCache>
            </c:numRef>
          </c:yVal>
          <c:smooth val="1"/>
          <c:extLst>
            <c:ext xmlns:c16="http://schemas.microsoft.com/office/drawing/2014/chart" uri="{C3380CC4-5D6E-409C-BE32-E72D297353CC}">
              <c16:uniqueId val="{00000000-D1B1-467B-8F53-55E9FD96361A}"/>
            </c:ext>
          </c:extLst>
        </c:ser>
        <c:ser>
          <c:idx val="1"/>
          <c:order val="1"/>
          <c:tx>
            <c:strRef>
              <c:f>Sheet3!$H$4</c:f>
              <c:strCache>
                <c:ptCount val="1"/>
                <c:pt idx="0">
                  <c:v>SACI-A</c:v>
                </c:pt>
              </c:strCache>
            </c:strRef>
          </c:tx>
          <c:spPr>
            <a:ln w="19050" cap="rnd">
              <a:solidFill>
                <a:schemeClr val="accent2"/>
              </a:solidFill>
              <a:round/>
            </a:ln>
            <a:effectLst/>
          </c:spPr>
          <c:marker>
            <c:symbol val="circle"/>
            <c:size val="5"/>
            <c:spPr>
              <a:solidFill>
                <a:schemeClr val="accent2"/>
              </a:solidFill>
              <a:ln w="9525">
                <a:solidFill>
                  <a:schemeClr val="accent2"/>
                </a:solidFill>
              </a:ln>
              <a:effectLst/>
            </c:spPr>
          </c:marker>
          <c:xVal>
            <c:numRef>
              <c:f>Sheet3!$F$5:$F$15</c:f>
              <c:numCache>
                <c:formatCode>General</c:formatCode>
                <c:ptCount val="11"/>
                <c:pt idx="1">
                  <c:v>14</c:v>
                </c:pt>
                <c:pt idx="2">
                  <c:v>28</c:v>
                </c:pt>
                <c:pt idx="3">
                  <c:v>60</c:v>
                </c:pt>
                <c:pt idx="4">
                  <c:v>90</c:v>
                </c:pt>
                <c:pt idx="5">
                  <c:v>120</c:v>
                </c:pt>
                <c:pt idx="6">
                  <c:v>150</c:v>
                </c:pt>
                <c:pt idx="7">
                  <c:v>200</c:v>
                </c:pt>
                <c:pt idx="8">
                  <c:v>300</c:v>
                </c:pt>
                <c:pt idx="9">
                  <c:v>400</c:v>
                </c:pt>
              </c:numCache>
            </c:numRef>
          </c:xVal>
          <c:yVal>
            <c:numRef>
              <c:f>Sheet3!$H$5:$H$15</c:f>
              <c:numCache>
                <c:formatCode>General</c:formatCode>
                <c:ptCount val="11"/>
                <c:pt idx="1">
                  <c:v>0.33</c:v>
                </c:pt>
                <c:pt idx="2">
                  <c:v>0.96</c:v>
                </c:pt>
                <c:pt idx="3">
                  <c:v>1.33</c:v>
                </c:pt>
                <c:pt idx="4">
                  <c:v>1.98</c:v>
                </c:pt>
                <c:pt idx="5">
                  <c:v>2.2200000000000002</c:v>
                </c:pt>
                <c:pt idx="6">
                  <c:v>2.65</c:v>
                </c:pt>
                <c:pt idx="7">
                  <c:v>2.87</c:v>
                </c:pt>
                <c:pt idx="8">
                  <c:v>3.21</c:v>
                </c:pt>
                <c:pt idx="9">
                  <c:v>3.46</c:v>
                </c:pt>
              </c:numCache>
            </c:numRef>
          </c:yVal>
          <c:smooth val="1"/>
          <c:extLst>
            <c:ext xmlns:c16="http://schemas.microsoft.com/office/drawing/2014/chart" uri="{C3380CC4-5D6E-409C-BE32-E72D297353CC}">
              <c16:uniqueId val="{00000001-D1B1-467B-8F53-55E9FD96361A}"/>
            </c:ext>
          </c:extLst>
        </c:ser>
        <c:ser>
          <c:idx val="2"/>
          <c:order val="2"/>
          <c:tx>
            <c:strRef>
              <c:f>Sheet3!$I$4</c:f>
              <c:strCache>
                <c:ptCount val="1"/>
                <c:pt idx="0">
                  <c:v>Admix-A</c:v>
                </c:pt>
              </c:strCache>
            </c:strRef>
          </c:tx>
          <c:spPr>
            <a:ln w="19050" cap="rnd">
              <a:solidFill>
                <a:schemeClr val="accent3"/>
              </a:solidFill>
              <a:round/>
            </a:ln>
            <a:effectLst/>
          </c:spPr>
          <c:marker>
            <c:symbol val="circle"/>
            <c:size val="5"/>
            <c:spPr>
              <a:solidFill>
                <a:schemeClr val="accent3"/>
              </a:solidFill>
              <a:ln w="9525">
                <a:solidFill>
                  <a:schemeClr val="accent3"/>
                </a:solidFill>
              </a:ln>
              <a:effectLst/>
            </c:spPr>
          </c:marker>
          <c:xVal>
            <c:numRef>
              <c:f>Sheet3!$F$5:$F$15</c:f>
              <c:numCache>
                <c:formatCode>General</c:formatCode>
                <c:ptCount val="11"/>
                <c:pt idx="1">
                  <c:v>14</c:v>
                </c:pt>
                <c:pt idx="2">
                  <c:v>28</c:v>
                </c:pt>
                <c:pt idx="3">
                  <c:v>60</c:v>
                </c:pt>
                <c:pt idx="4">
                  <c:v>90</c:v>
                </c:pt>
                <c:pt idx="5">
                  <c:v>120</c:v>
                </c:pt>
                <c:pt idx="6">
                  <c:v>150</c:v>
                </c:pt>
                <c:pt idx="7">
                  <c:v>200</c:v>
                </c:pt>
                <c:pt idx="8">
                  <c:v>300</c:v>
                </c:pt>
                <c:pt idx="9">
                  <c:v>400</c:v>
                </c:pt>
              </c:numCache>
            </c:numRef>
          </c:xVal>
          <c:yVal>
            <c:numRef>
              <c:f>Sheet3!$I$5:$I$15</c:f>
              <c:numCache>
                <c:formatCode>General</c:formatCode>
                <c:ptCount val="11"/>
                <c:pt idx="1">
                  <c:v>0.22</c:v>
                </c:pt>
                <c:pt idx="2">
                  <c:v>0.45</c:v>
                </c:pt>
                <c:pt idx="3">
                  <c:v>0.77</c:v>
                </c:pt>
                <c:pt idx="4">
                  <c:v>1.3</c:v>
                </c:pt>
                <c:pt idx="5">
                  <c:v>1.6</c:v>
                </c:pt>
                <c:pt idx="6">
                  <c:v>1.95</c:v>
                </c:pt>
                <c:pt idx="7">
                  <c:v>2.2200000000000002</c:v>
                </c:pt>
                <c:pt idx="8">
                  <c:v>2.44</c:v>
                </c:pt>
                <c:pt idx="9">
                  <c:v>2.63</c:v>
                </c:pt>
              </c:numCache>
            </c:numRef>
          </c:yVal>
          <c:smooth val="1"/>
          <c:extLst>
            <c:ext xmlns:c16="http://schemas.microsoft.com/office/drawing/2014/chart" uri="{C3380CC4-5D6E-409C-BE32-E72D297353CC}">
              <c16:uniqueId val="{00000002-D1B1-467B-8F53-55E9FD96361A}"/>
            </c:ext>
          </c:extLst>
        </c:ser>
        <c:ser>
          <c:idx val="3"/>
          <c:order val="3"/>
          <c:tx>
            <c:strRef>
              <c:f>Sheet3!$J$4</c:f>
              <c:strCache>
                <c:ptCount val="1"/>
                <c:pt idx="0">
                  <c:v>SACI-B</c:v>
                </c:pt>
              </c:strCache>
            </c:strRef>
          </c:tx>
          <c:spPr>
            <a:ln w="19050" cap="rnd">
              <a:solidFill>
                <a:schemeClr val="accent4"/>
              </a:solidFill>
              <a:round/>
            </a:ln>
            <a:effectLst/>
          </c:spPr>
          <c:marker>
            <c:symbol val="circle"/>
            <c:size val="5"/>
            <c:spPr>
              <a:solidFill>
                <a:schemeClr val="accent4"/>
              </a:solidFill>
              <a:ln w="9525">
                <a:solidFill>
                  <a:schemeClr val="accent4"/>
                </a:solidFill>
              </a:ln>
              <a:effectLst/>
            </c:spPr>
          </c:marker>
          <c:xVal>
            <c:numRef>
              <c:f>Sheet3!$F$5:$F$15</c:f>
              <c:numCache>
                <c:formatCode>General</c:formatCode>
                <c:ptCount val="11"/>
                <c:pt idx="1">
                  <c:v>14</c:v>
                </c:pt>
                <c:pt idx="2">
                  <c:v>28</c:v>
                </c:pt>
                <c:pt idx="3">
                  <c:v>60</c:v>
                </c:pt>
                <c:pt idx="4">
                  <c:v>90</c:v>
                </c:pt>
                <c:pt idx="5">
                  <c:v>120</c:v>
                </c:pt>
                <c:pt idx="6">
                  <c:v>150</c:v>
                </c:pt>
                <c:pt idx="7">
                  <c:v>200</c:v>
                </c:pt>
                <c:pt idx="8">
                  <c:v>300</c:v>
                </c:pt>
                <c:pt idx="9">
                  <c:v>400</c:v>
                </c:pt>
              </c:numCache>
            </c:numRef>
          </c:xVal>
          <c:yVal>
            <c:numRef>
              <c:f>Sheet3!$J$5:$J$15</c:f>
              <c:numCache>
                <c:formatCode>General</c:formatCode>
                <c:ptCount val="11"/>
                <c:pt idx="1">
                  <c:v>0.04</c:v>
                </c:pt>
                <c:pt idx="2">
                  <c:v>0.12</c:v>
                </c:pt>
                <c:pt idx="3">
                  <c:v>0.22</c:v>
                </c:pt>
                <c:pt idx="4">
                  <c:v>0.33</c:v>
                </c:pt>
                <c:pt idx="5">
                  <c:v>0.45</c:v>
                </c:pt>
                <c:pt idx="6">
                  <c:v>0.65</c:v>
                </c:pt>
                <c:pt idx="7">
                  <c:v>0.84</c:v>
                </c:pt>
                <c:pt idx="8">
                  <c:v>0.92</c:v>
                </c:pt>
                <c:pt idx="9">
                  <c:v>1.1000000000000001</c:v>
                </c:pt>
              </c:numCache>
            </c:numRef>
          </c:yVal>
          <c:smooth val="1"/>
          <c:extLst>
            <c:ext xmlns:c16="http://schemas.microsoft.com/office/drawing/2014/chart" uri="{C3380CC4-5D6E-409C-BE32-E72D297353CC}">
              <c16:uniqueId val="{00000003-D1B1-467B-8F53-55E9FD96361A}"/>
            </c:ext>
          </c:extLst>
        </c:ser>
        <c:ser>
          <c:idx val="4"/>
          <c:order val="4"/>
          <c:tx>
            <c:strRef>
              <c:f>Sheet3!$K$4</c:f>
              <c:strCache>
                <c:ptCount val="1"/>
                <c:pt idx="0">
                  <c:v>Admix-A+SACI-B</c:v>
                </c:pt>
              </c:strCache>
            </c:strRef>
          </c:tx>
          <c:spPr>
            <a:ln w="19050" cap="rnd">
              <a:solidFill>
                <a:schemeClr val="accent5"/>
              </a:solidFill>
              <a:round/>
            </a:ln>
            <a:effectLst/>
          </c:spPr>
          <c:marker>
            <c:symbol val="circle"/>
            <c:size val="5"/>
            <c:spPr>
              <a:solidFill>
                <a:schemeClr val="accent5"/>
              </a:solidFill>
              <a:ln w="9525">
                <a:solidFill>
                  <a:schemeClr val="accent5"/>
                </a:solidFill>
              </a:ln>
              <a:effectLst/>
            </c:spPr>
          </c:marker>
          <c:xVal>
            <c:numRef>
              <c:f>Sheet3!$F$5:$F$15</c:f>
              <c:numCache>
                <c:formatCode>General</c:formatCode>
                <c:ptCount val="11"/>
                <c:pt idx="1">
                  <c:v>14</c:v>
                </c:pt>
                <c:pt idx="2">
                  <c:v>28</c:v>
                </c:pt>
                <c:pt idx="3">
                  <c:v>60</c:v>
                </c:pt>
                <c:pt idx="4">
                  <c:v>90</c:v>
                </c:pt>
                <c:pt idx="5">
                  <c:v>120</c:v>
                </c:pt>
                <c:pt idx="6">
                  <c:v>150</c:v>
                </c:pt>
                <c:pt idx="7">
                  <c:v>200</c:v>
                </c:pt>
                <c:pt idx="8">
                  <c:v>300</c:v>
                </c:pt>
                <c:pt idx="9">
                  <c:v>400</c:v>
                </c:pt>
              </c:numCache>
            </c:numRef>
          </c:xVal>
          <c:yVal>
            <c:numRef>
              <c:f>Sheet3!$K$5:$K$15</c:f>
              <c:numCache>
                <c:formatCode>General</c:formatCode>
                <c:ptCount val="11"/>
                <c:pt idx="1">
                  <c:v>0.04</c:v>
                </c:pt>
                <c:pt idx="2">
                  <c:v>7.0000000000000007E-2</c:v>
                </c:pt>
                <c:pt idx="3">
                  <c:v>0.09</c:v>
                </c:pt>
                <c:pt idx="4">
                  <c:v>0.1</c:v>
                </c:pt>
                <c:pt idx="5">
                  <c:v>0.15</c:v>
                </c:pt>
                <c:pt idx="6">
                  <c:v>0.21</c:v>
                </c:pt>
                <c:pt idx="7">
                  <c:v>0.32</c:v>
                </c:pt>
                <c:pt idx="8">
                  <c:v>0.55000000000000004</c:v>
                </c:pt>
                <c:pt idx="9">
                  <c:v>0.72</c:v>
                </c:pt>
              </c:numCache>
            </c:numRef>
          </c:yVal>
          <c:smooth val="1"/>
          <c:extLst>
            <c:ext xmlns:c16="http://schemas.microsoft.com/office/drawing/2014/chart" uri="{C3380CC4-5D6E-409C-BE32-E72D297353CC}">
              <c16:uniqueId val="{00000004-D1B1-467B-8F53-55E9FD96361A}"/>
            </c:ext>
          </c:extLst>
        </c:ser>
        <c:dLbls>
          <c:showLegendKey val="0"/>
          <c:showVal val="0"/>
          <c:showCatName val="0"/>
          <c:showSerName val="0"/>
          <c:showPercent val="0"/>
          <c:showBubbleSize val="0"/>
        </c:dLbls>
        <c:axId val="2082832672"/>
        <c:axId val="2078540288"/>
      </c:scatterChart>
      <c:valAx>
        <c:axId val="2082832672"/>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Exposure</a:t>
                </a:r>
                <a:r>
                  <a:rPr lang="en-US" baseline="0"/>
                  <a:t> Time, Days</a:t>
                </a:r>
                <a:endParaRPr lang="en-US"/>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078540288"/>
        <c:crosses val="autoZero"/>
        <c:crossBetween val="midCat"/>
      </c:valAx>
      <c:valAx>
        <c:axId val="207854028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Sulfate Attacked layer, mm</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082832672"/>
        <c:crosses val="autoZero"/>
        <c:crossBetween val="midCat"/>
      </c:valAx>
      <c:spPr>
        <a:noFill/>
        <a:ln>
          <a:noFill/>
        </a:ln>
        <a:effectLst/>
      </c:spPr>
    </c:plotArea>
    <c:legend>
      <c:legendPos val="r"/>
      <c:layout>
        <c:manualLayout>
          <c:xMode val="edge"/>
          <c:yMode val="edge"/>
          <c:x val="0.12664276340457448"/>
          <c:y val="0.21909998680332557"/>
          <c:w val="0.20893216472940881"/>
          <c:h val="0.24438259604760773"/>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7">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lumOff val="2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900" kern="1200"/>
  </cs:valueAxis>
  <cs:wall>
    <cs:lnRef idx="0"/>
    <cs:fillRef idx="0"/>
    <cs:effectRef idx="0"/>
    <cs:fontRef idx="minor">
      <a:schemeClr val="tx2"/>
    </cs:fontRef>
  </cs:wall>
</cs:chartStyle>
</file>

<file path=ppt/charts/style3.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drawings/_rels/drawing1.xml.rels><?xml version="1.0" encoding="UTF-8" standalone="yes"?>
<Relationships xmlns="http://schemas.openxmlformats.org/package/2006/relationships"><Relationship Id="rId1" Type="http://schemas.openxmlformats.org/officeDocument/2006/relationships/image" Target="../media/image28.png"/></Relationships>
</file>

<file path=ppt/drawings/_rels/vmlDrawing1.vml.rels><?xml version="1.0" encoding="UTF-8" standalone="yes"?>
<Relationships xmlns="http://schemas.openxmlformats.org/package/2006/relationships"><Relationship Id="rId1" Type="http://schemas.openxmlformats.org/officeDocument/2006/relationships/image" Target="../media/image8.wmf"/></Relationships>
</file>

<file path=ppt/drawings/drawing1.xml><?xml version="1.0" encoding="utf-8"?>
<c:userShapes xmlns:c="http://schemas.openxmlformats.org/drawingml/2006/chart">
  <cdr:relSizeAnchor xmlns:cdr="http://schemas.openxmlformats.org/drawingml/2006/chartDrawing">
    <cdr:from>
      <cdr:x>0.21443</cdr:x>
      <cdr:y>0</cdr:y>
    </cdr:from>
    <cdr:to>
      <cdr:x>0.79496</cdr:x>
      <cdr:y>0.07377</cdr:y>
    </cdr:to>
    <cdr:pic>
      <cdr:nvPicPr>
        <cdr:cNvPr id="4" name="chart">
          <a:extLst xmlns:a="http://schemas.openxmlformats.org/drawingml/2006/main">
            <a:ext uri="{FF2B5EF4-FFF2-40B4-BE49-F238E27FC236}">
              <a16:creationId xmlns:a16="http://schemas.microsoft.com/office/drawing/2014/main" id="{CF1100CE-4D00-4216-B428-DFBF357CFF13}"/>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1"/>
        <a:stretch xmlns:a="http://schemas.openxmlformats.org/drawingml/2006/main">
          <a:fillRect/>
        </a:stretch>
      </cdr:blipFill>
      <cdr:spPr>
        <a:xfrm xmlns:a="http://schemas.openxmlformats.org/drawingml/2006/main">
          <a:off x="1855578" y="0"/>
          <a:ext cx="5023539" cy="463336"/>
        </a:xfrm>
        <a:prstGeom xmlns:a="http://schemas.openxmlformats.org/drawingml/2006/main" prst="rect">
          <a:avLst/>
        </a:prstGeom>
      </cdr:spPr>
    </cdr:pic>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458" name="Rectangle 2"/>
          <p:cNvSpPr>
            <a:spLocks noGrp="1" noChangeArrowheads="1"/>
          </p:cNvSpPr>
          <p:nvPr>
            <p:ph type="hdr" sz="quarter"/>
          </p:nvPr>
        </p:nvSpPr>
        <p:spPr bwMode="auto">
          <a:xfrm>
            <a:off x="0" y="1"/>
            <a:ext cx="3169920" cy="4798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5747" tIns="47873" rIns="95747" bIns="47873" numCol="1" anchor="t" anchorCtr="0" compatLnSpc="1">
            <a:prstTxWarp prst="textNoShape">
              <a:avLst/>
            </a:prstTxWarp>
          </a:bodyPr>
          <a:lstStyle>
            <a:lvl1pPr>
              <a:defRPr sz="1300">
                <a:latin typeface="Times New Roman" pitchFamily="18" charset="0"/>
              </a:defRPr>
            </a:lvl1pPr>
          </a:lstStyle>
          <a:p>
            <a:endParaRPr lang="en-US" altLang="en-US" dirty="0"/>
          </a:p>
        </p:txBody>
      </p:sp>
      <p:sp>
        <p:nvSpPr>
          <p:cNvPr id="19459" name="Rectangle 3"/>
          <p:cNvSpPr>
            <a:spLocks noGrp="1" noChangeArrowheads="1"/>
          </p:cNvSpPr>
          <p:nvPr>
            <p:ph type="dt" sz="quarter" idx="1"/>
          </p:nvPr>
        </p:nvSpPr>
        <p:spPr bwMode="auto">
          <a:xfrm>
            <a:off x="4145280" y="1"/>
            <a:ext cx="3169920" cy="4798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5747" tIns="47873" rIns="95747" bIns="47873" numCol="1" anchor="t" anchorCtr="0" compatLnSpc="1">
            <a:prstTxWarp prst="textNoShape">
              <a:avLst/>
            </a:prstTxWarp>
          </a:bodyPr>
          <a:lstStyle>
            <a:lvl1pPr algn="r">
              <a:defRPr sz="1300">
                <a:latin typeface="Times New Roman" pitchFamily="18" charset="0"/>
              </a:defRPr>
            </a:lvl1pPr>
          </a:lstStyle>
          <a:p>
            <a:endParaRPr lang="en-US" altLang="en-US" dirty="0"/>
          </a:p>
        </p:txBody>
      </p:sp>
      <p:sp>
        <p:nvSpPr>
          <p:cNvPr id="19460" name="Rectangle 4"/>
          <p:cNvSpPr>
            <a:spLocks noGrp="1" noChangeArrowheads="1"/>
          </p:cNvSpPr>
          <p:nvPr>
            <p:ph type="ftr" sz="quarter" idx="2"/>
          </p:nvPr>
        </p:nvSpPr>
        <p:spPr bwMode="auto">
          <a:xfrm>
            <a:off x="0" y="9121389"/>
            <a:ext cx="3169920" cy="4798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5747" tIns="47873" rIns="95747" bIns="47873" numCol="1" anchor="b" anchorCtr="0" compatLnSpc="1">
            <a:prstTxWarp prst="textNoShape">
              <a:avLst/>
            </a:prstTxWarp>
          </a:bodyPr>
          <a:lstStyle>
            <a:lvl1pPr>
              <a:defRPr sz="1300">
                <a:latin typeface="Times New Roman" pitchFamily="18" charset="0"/>
              </a:defRPr>
            </a:lvl1pPr>
          </a:lstStyle>
          <a:p>
            <a:endParaRPr lang="en-US" altLang="en-US" dirty="0"/>
          </a:p>
        </p:txBody>
      </p:sp>
      <p:sp>
        <p:nvSpPr>
          <p:cNvPr id="19461" name="Rectangle 5"/>
          <p:cNvSpPr>
            <a:spLocks noGrp="1" noChangeArrowheads="1"/>
          </p:cNvSpPr>
          <p:nvPr>
            <p:ph type="sldNum" sz="quarter" idx="3"/>
          </p:nvPr>
        </p:nvSpPr>
        <p:spPr bwMode="auto">
          <a:xfrm>
            <a:off x="4145280" y="9121389"/>
            <a:ext cx="3169920" cy="4798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5747" tIns="47873" rIns="95747" bIns="47873" numCol="1" anchor="b" anchorCtr="0" compatLnSpc="1">
            <a:prstTxWarp prst="textNoShape">
              <a:avLst/>
            </a:prstTxWarp>
          </a:bodyPr>
          <a:lstStyle>
            <a:lvl1pPr algn="r">
              <a:defRPr sz="1300">
                <a:latin typeface="Times New Roman" pitchFamily="18" charset="0"/>
              </a:defRPr>
            </a:lvl1pPr>
          </a:lstStyle>
          <a:p>
            <a:fld id="{7839547B-0C52-49DE-A6A4-23D49E7D60D1}" type="slidenum">
              <a:rPr lang="en-US" altLang="en-US"/>
              <a:pPr/>
              <a:t>‹#›</a:t>
            </a:fld>
            <a:endParaRPr lang="en-US" altLang="en-US" dirty="0"/>
          </a:p>
        </p:txBody>
      </p:sp>
    </p:spTree>
    <p:extLst>
      <p:ext uri="{BB962C8B-B14F-4D97-AF65-F5344CB8AC3E}">
        <p14:creationId xmlns:p14="http://schemas.microsoft.com/office/powerpoint/2010/main" val="183344111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hdr" sz="quarter"/>
          </p:nvPr>
        </p:nvSpPr>
        <p:spPr bwMode="auto">
          <a:xfrm>
            <a:off x="0" y="1"/>
            <a:ext cx="3169920" cy="4798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5747" tIns="47873" rIns="95747" bIns="47873" numCol="1" anchor="t" anchorCtr="0" compatLnSpc="1">
            <a:prstTxWarp prst="textNoShape">
              <a:avLst/>
            </a:prstTxWarp>
          </a:bodyPr>
          <a:lstStyle>
            <a:lvl1pPr>
              <a:defRPr sz="1300">
                <a:latin typeface="Times New Roman" pitchFamily="18" charset="0"/>
              </a:defRPr>
            </a:lvl1pPr>
          </a:lstStyle>
          <a:p>
            <a:endParaRPr lang="en-US" altLang="en-US" dirty="0"/>
          </a:p>
        </p:txBody>
      </p:sp>
      <p:sp>
        <p:nvSpPr>
          <p:cNvPr id="10243" name="Rectangle 3"/>
          <p:cNvSpPr>
            <a:spLocks noGrp="1" noChangeArrowheads="1"/>
          </p:cNvSpPr>
          <p:nvPr>
            <p:ph type="dt" idx="1"/>
          </p:nvPr>
        </p:nvSpPr>
        <p:spPr bwMode="auto">
          <a:xfrm>
            <a:off x="4145280" y="1"/>
            <a:ext cx="3169920" cy="4798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5747" tIns="47873" rIns="95747" bIns="47873" numCol="1" anchor="t" anchorCtr="0" compatLnSpc="1">
            <a:prstTxWarp prst="textNoShape">
              <a:avLst/>
            </a:prstTxWarp>
          </a:bodyPr>
          <a:lstStyle>
            <a:lvl1pPr algn="r">
              <a:defRPr sz="1300">
                <a:latin typeface="Times New Roman" pitchFamily="18" charset="0"/>
              </a:defRPr>
            </a:lvl1pPr>
          </a:lstStyle>
          <a:p>
            <a:endParaRPr lang="en-US" altLang="en-US" dirty="0"/>
          </a:p>
        </p:txBody>
      </p:sp>
      <p:sp>
        <p:nvSpPr>
          <p:cNvPr id="10244" name="Rectangle 4"/>
          <p:cNvSpPr>
            <a:spLocks noGrp="1" noRot="1" noChangeAspect="1" noChangeArrowheads="1" noTextEdit="1"/>
          </p:cNvSpPr>
          <p:nvPr>
            <p:ph type="sldImg" idx="2"/>
          </p:nvPr>
        </p:nvSpPr>
        <p:spPr bwMode="auto">
          <a:xfrm>
            <a:off x="1255713" y="717550"/>
            <a:ext cx="4805362" cy="3603625"/>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0245" name="Rectangle 5"/>
          <p:cNvSpPr>
            <a:spLocks noGrp="1" noChangeArrowheads="1"/>
          </p:cNvSpPr>
          <p:nvPr>
            <p:ph type="body" sz="quarter" idx="3"/>
          </p:nvPr>
        </p:nvSpPr>
        <p:spPr bwMode="auto">
          <a:xfrm>
            <a:off x="975360" y="4560695"/>
            <a:ext cx="5364480" cy="43216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5747" tIns="47873" rIns="95747" bIns="47873"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46" name="Rectangle 6"/>
          <p:cNvSpPr>
            <a:spLocks noGrp="1" noChangeArrowheads="1"/>
          </p:cNvSpPr>
          <p:nvPr>
            <p:ph type="ftr" sz="quarter" idx="4"/>
          </p:nvPr>
        </p:nvSpPr>
        <p:spPr bwMode="auto">
          <a:xfrm>
            <a:off x="0" y="9121389"/>
            <a:ext cx="3169920" cy="4798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5747" tIns="47873" rIns="95747" bIns="47873" numCol="1" anchor="b" anchorCtr="0" compatLnSpc="1">
            <a:prstTxWarp prst="textNoShape">
              <a:avLst/>
            </a:prstTxWarp>
          </a:bodyPr>
          <a:lstStyle>
            <a:lvl1pPr>
              <a:defRPr sz="1300">
                <a:latin typeface="Times New Roman" pitchFamily="18" charset="0"/>
              </a:defRPr>
            </a:lvl1pPr>
          </a:lstStyle>
          <a:p>
            <a:endParaRPr lang="en-US" altLang="en-US" dirty="0"/>
          </a:p>
        </p:txBody>
      </p:sp>
      <p:sp>
        <p:nvSpPr>
          <p:cNvPr id="10247" name="Rectangle 7"/>
          <p:cNvSpPr>
            <a:spLocks noGrp="1" noChangeArrowheads="1"/>
          </p:cNvSpPr>
          <p:nvPr>
            <p:ph type="sldNum" sz="quarter" idx="5"/>
          </p:nvPr>
        </p:nvSpPr>
        <p:spPr bwMode="auto">
          <a:xfrm>
            <a:off x="4145280" y="9121389"/>
            <a:ext cx="3169920" cy="4798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5747" tIns="47873" rIns="95747" bIns="47873" numCol="1" anchor="b" anchorCtr="0" compatLnSpc="1">
            <a:prstTxWarp prst="textNoShape">
              <a:avLst/>
            </a:prstTxWarp>
          </a:bodyPr>
          <a:lstStyle>
            <a:lvl1pPr algn="r">
              <a:defRPr sz="1300">
                <a:latin typeface="Times New Roman" pitchFamily="18" charset="0"/>
              </a:defRPr>
            </a:lvl1pPr>
          </a:lstStyle>
          <a:p>
            <a:fld id="{5114BED9-F81B-4D55-A53A-715D1FCB175D}" type="slidenum">
              <a:rPr lang="en-US" altLang="en-US"/>
              <a:pPr/>
              <a:t>‹#›</a:t>
            </a:fld>
            <a:endParaRPr lang="en-US" altLang="en-US" dirty="0"/>
          </a:p>
        </p:txBody>
      </p:sp>
    </p:spTree>
    <p:extLst>
      <p:ext uri="{BB962C8B-B14F-4D97-AF65-F5344CB8AC3E}">
        <p14:creationId xmlns:p14="http://schemas.microsoft.com/office/powerpoint/2010/main" val="305801427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44641B-91FB-4C1E-BC88-27176AF3400A}"/>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B5852D03-6407-4D63-852D-195C167E06D7}"/>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A8426C91-6E35-4AA8-BA34-96F9AE96830A}"/>
              </a:ext>
            </a:extLst>
          </p:cNvPr>
          <p:cNvSpPr>
            <a:spLocks noGrp="1"/>
          </p:cNvSpPr>
          <p:nvPr>
            <p:ph type="dt" sz="half" idx="10"/>
          </p:nvPr>
        </p:nvSpPr>
        <p:spPr/>
        <p:txBody>
          <a:bodyPr/>
          <a:lstStyle/>
          <a:p>
            <a:endParaRPr lang="en-US" altLang="en-US" dirty="0"/>
          </a:p>
        </p:txBody>
      </p:sp>
      <p:sp>
        <p:nvSpPr>
          <p:cNvPr id="5" name="Footer Placeholder 4">
            <a:extLst>
              <a:ext uri="{FF2B5EF4-FFF2-40B4-BE49-F238E27FC236}">
                <a16:creationId xmlns:a16="http://schemas.microsoft.com/office/drawing/2014/main" id="{B79C6904-0F05-4E1D-B1FF-828E40B52B26}"/>
              </a:ext>
            </a:extLst>
          </p:cNvPr>
          <p:cNvSpPr>
            <a:spLocks noGrp="1"/>
          </p:cNvSpPr>
          <p:nvPr>
            <p:ph type="ftr" sz="quarter" idx="11"/>
          </p:nvPr>
        </p:nvSpPr>
        <p:spPr/>
        <p:txBody>
          <a:bodyPr/>
          <a:lstStyle/>
          <a:p>
            <a:endParaRPr lang="en-US" altLang="en-US" dirty="0"/>
          </a:p>
        </p:txBody>
      </p:sp>
      <p:sp>
        <p:nvSpPr>
          <p:cNvPr id="6" name="Slide Number Placeholder 5">
            <a:extLst>
              <a:ext uri="{FF2B5EF4-FFF2-40B4-BE49-F238E27FC236}">
                <a16:creationId xmlns:a16="http://schemas.microsoft.com/office/drawing/2014/main" id="{4490EAB2-9213-4808-9FE8-6E64DC260A70}"/>
              </a:ext>
            </a:extLst>
          </p:cNvPr>
          <p:cNvSpPr>
            <a:spLocks noGrp="1"/>
          </p:cNvSpPr>
          <p:nvPr>
            <p:ph type="sldNum" sz="quarter" idx="12"/>
          </p:nvPr>
        </p:nvSpPr>
        <p:spPr/>
        <p:txBody>
          <a:bodyPr/>
          <a:lstStyle/>
          <a:p>
            <a:fld id="{05197BCD-95DE-4E3B-8C14-3E1036E35A0A}" type="slidenum">
              <a:rPr lang="en-US" altLang="en-US" smtClean="0"/>
              <a:pPr/>
              <a:t>‹#›</a:t>
            </a:fld>
            <a:endParaRPr lang="en-US" altLang="en-US" dirty="0"/>
          </a:p>
        </p:txBody>
      </p:sp>
    </p:spTree>
    <p:extLst>
      <p:ext uri="{BB962C8B-B14F-4D97-AF65-F5344CB8AC3E}">
        <p14:creationId xmlns:p14="http://schemas.microsoft.com/office/powerpoint/2010/main" val="24009635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9A30CC-3DE5-41F2-AC84-73EDD54EBBF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6F3A58D-EF9C-45B4-95B4-A2B5C022A5D9}"/>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D10BD11-1983-4911-96FC-004CA8933642}"/>
              </a:ext>
            </a:extLst>
          </p:cNvPr>
          <p:cNvSpPr>
            <a:spLocks noGrp="1"/>
          </p:cNvSpPr>
          <p:nvPr>
            <p:ph type="dt" sz="half" idx="10"/>
          </p:nvPr>
        </p:nvSpPr>
        <p:spPr/>
        <p:txBody>
          <a:bodyPr/>
          <a:lstStyle/>
          <a:p>
            <a:endParaRPr lang="en-US" altLang="en-US" dirty="0"/>
          </a:p>
        </p:txBody>
      </p:sp>
      <p:sp>
        <p:nvSpPr>
          <p:cNvPr id="5" name="Footer Placeholder 4">
            <a:extLst>
              <a:ext uri="{FF2B5EF4-FFF2-40B4-BE49-F238E27FC236}">
                <a16:creationId xmlns:a16="http://schemas.microsoft.com/office/drawing/2014/main" id="{D6670EA3-4C82-42B5-A6FB-F356324BB363}"/>
              </a:ext>
            </a:extLst>
          </p:cNvPr>
          <p:cNvSpPr>
            <a:spLocks noGrp="1"/>
          </p:cNvSpPr>
          <p:nvPr>
            <p:ph type="ftr" sz="quarter" idx="11"/>
          </p:nvPr>
        </p:nvSpPr>
        <p:spPr/>
        <p:txBody>
          <a:bodyPr/>
          <a:lstStyle/>
          <a:p>
            <a:endParaRPr lang="en-US" altLang="en-US" dirty="0"/>
          </a:p>
        </p:txBody>
      </p:sp>
      <p:sp>
        <p:nvSpPr>
          <p:cNvPr id="6" name="Slide Number Placeholder 5">
            <a:extLst>
              <a:ext uri="{FF2B5EF4-FFF2-40B4-BE49-F238E27FC236}">
                <a16:creationId xmlns:a16="http://schemas.microsoft.com/office/drawing/2014/main" id="{2F82DA02-5806-48A4-A26C-0AD07BC1CEB3}"/>
              </a:ext>
            </a:extLst>
          </p:cNvPr>
          <p:cNvSpPr>
            <a:spLocks noGrp="1"/>
          </p:cNvSpPr>
          <p:nvPr>
            <p:ph type="sldNum" sz="quarter" idx="12"/>
          </p:nvPr>
        </p:nvSpPr>
        <p:spPr/>
        <p:txBody>
          <a:bodyPr/>
          <a:lstStyle/>
          <a:p>
            <a:fld id="{45AE3A7C-909B-465B-99CA-64C7C6B498B3}" type="slidenum">
              <a:rPr lang="en-US" altLang="en-US" smtClean="0"/>
              <a:pPr/>
              <a:t>‹#›</a:t>
            </a:fld>
            <a:endParaRPr lang="en-US" altLang="en-US" dirty="0"/>
          </a:p>
        </p:txBody>
      </p:sp>
    </p:spTree>
    <p:extLst>
      <p:ext uri="{BB962C8B-B14F-4D97-AF65-F5344CB8AC3E}">
        <p14:creationId xmlns:p14="http://schemas.microsoft.com/office/powerpoint/2010/main" val="9446553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0D333E4-A60B-4A93-AD29-9B718C0DE852}"/>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2DEC354-3483-4FF1-BEDA-28269403753D}"/>
              </a:ext>
            </a:extLst>
          </p:cNvPr>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4F9CFBD-E712-4774-81E7-B67DC34A44B3}"/>
              </a:ext>
            </a:extLst>
          </p:cNvPr>
          <p:cNvSpPr>
            <a:spLocks noGrp="1"/>
          </p:cNvSpPr>
          <p:nvPr>
            <p:ph type="dt" sz="half" idx="10"/>
          </p:nvPr>
        </p:nvSpPr>
        <p:spPr/>
        <p:txBody>
          <a:bodyPr/>
          <a:lstStyle/>
          <a:p>
            <a:endParaRPr lang="en-US" altLang="en-US" dirty="0"/>
          </a:p>
        </p:txBody>
      </p:sp>
      <p:sp>
        <p:nvSpPr>
          <p:cNvPr id="5" name="Footer Placeholder 4">
            <a:extLst>
              <a:ext uri="{FF2B5EF4-FFF2-40B4-BE49-F238E27FC236}">
                <a16:creationId xmlns:a16="http://schemas.microsoft.com/office/drawing/2014/main" id="{39A59B35-CEE6-4CF3-AE6C-B4A6AC92C3C0}"/>
              </a:ext>
            </a:extLst>
          </p:cNvPr>
          <p:cNvSpPr>
            <a:spLocks noGrp="1"/>
          </p:cNvSpPr>
          <p:nvPr>
            <p:ph type="ftr" sz="quarter" idx="11"/>
          </p:nvPr>
        </p:nvSpPr>
        <p:spPr/>
        <p:txBody>
          <a:bodyPr/>
          <a:lstStyle/>
          <a:p>
            <a:endParaRPr lang="en-US" altLang="en-US" dirty="0"/>
          </a:p>
        </p:txBody>
      </p:sp>
      <p:sp>
        <p:nvSpPr>
          <p:cNvPr id="6" name="Slide Number Placeholder 5">
            <a:extLst>
              <a:ext uri="{FF2B5EF4-FFF2-40B4-BE49-F238E27FC236}">
                <a16:creationId xmlns:a16="http://schemas.microsoft.com/office/drawing/2014/main" id="{7455437B-7321-4B09-950D-B8442A4F5C4A}"/>
              </a:ext>
            </a:extLst>
          </p:cNvPr>
          <p:cNvSpPr>
            <a:spLocks noGrp="1"/>
          </p:cNvSpPr>
          <p:nvPr>
            <p:ph type="sldNum" sz="quarter" idx="12"/>
          </p:nvPr>
        </p:nvSpPr>
        <p:spPr/>
        <p:txBody>
          <a:bodyPr/>
          <a:lstStyle/>
          <a:p>
            <a:fld id="{53138EA3-6224-45A2-B4D4-34E527CE2E8D}" type="slidenum">
              <a:rPr lang="en-US" altLang="en-US" smtClean="0"/>
              <a:pPr/>
              <a:t>‹#›</a:t>
            </a:fld>
            <a:endParaRPr lang="en-US" altLang="en-US" dirty="0"/>
          </a:p>
        </p:txBody>
      </p:sp>
    </p:spTree>
    <p:extLst>
      <p:ext uri="{BB962C8B-B14F-4D97-AF65-F5344CB8AC3E}">
        <p14:creationId xmlns:p14="http://schemas.microsoft.com/office/powerpoint/2010/main" val="37841421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92100"/>
            <a:ext cx="8229600" cy="1384300"/>
          </a:xfrm>
        </p:spPr>
        <p:txBody>
          <a:bodyPr/>
          <a:lstStyle/>
          <a:p>
            <a:r>
              <a:rPr lang="en-US"/>
              <a:t>Click to edit Master title style</a:t>
            </a:r>
          </a:p>
        </p:txBody>
      </p:sp>
      <p:sp>
        <p:nvSpPr>
          <p:cNvPr id="3" name="Content Placeholder 2"/>
          <p:cNvSpPr>
            <a:spLocks noGrp="1"/>
          </p:cNvSpPr>
          <p:nvPr>
            <p:ph sz="half" idx="1"/>
          </p:nvPr>
        </p:nvSpPr>
        <p:spPr>
          <a:xfrm>
            <a:off x="457200" y="1905000"/>
            <a:ext cx="40386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05000"/>
            <a:ext cx="40386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038600"/>
            <a:ext cx="40386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457200" y="6245225"/>
            <a:ext cx="2133600" cy="476250"/>
          </a:xfrm>
        </p:spPr>
        <p:txBody>
          <a:bodyPr/>
          <a:lstStyle>
            <a:lvl1pPr>
              <a:defRPr/>
            </a:lvl1pPr>
          </a:lstStyle>
          <a:p>
            <a:endParaRPr lang="en-US" altLang="en-US" dirty="0"/>
          </a:p>
        </p:txBody>
      </p:sp>
      <p:sp>
        <p:nvSpPr>
          <p:cNvPr id="7" name="Footer Placeholder 6"/>
          <p:cNvSpPr>
            <a:spLocks noGrp="1"/>
          </p:cNvSpPr>
          <p:nvPr>
            <p:ph type="ftr" sz="quarter" idx="11"/>
          </p:nvPr>
        </p:nvSpPr>
        <p:spPr>
          <a:xfrm>
            <a:off x="3124200" y="6245225"/>
            <a:ext cx="2895600" cy="476250"/>
          </a:xfrm>
        </p:spPr>
        <p:txBody>
          <a:bodyPr/>
          <a:lstStyle>
            <a:lvl1pPr>
              <a:defRPr/>
            </a:lvl1pPr>
          </a:lstStyle>
          <a:p>
            <a:endParaRPr lang="en-US" altLang="en-US" dirty="0"/>
          </a:p>
        </p:txBody>
      </p:sp>
      <p:sp>
        <p:nvSpPr>
          <p:cNvPr id="8" name="Slide Number Placeholder 7"/>
          <p:cNvSpPr>
            <a:spLocks noGrp="1"/>
          </p:cNvSpPr>
          <p:nvPr>
            <p:ph type="sldNum" sz="quarter" idx="12"/>
          </p:nvPr>
        </p:nvSpPr>
        <p:spPr>
          <a:xfrm>
            <a:off x="6553200" y="6245225"/>
            <a:ext cx="2133600" cy="476250"/>
          </a:xfrm>
        </p:spPr>
        <p:txBody>
          <a:bodyPr/>
          <a:lstStyle>
            <a:lvl1pPr>
              <a:defRPr/>
            </a:lvl1pPr>
          </a:lstStyle>
          <a:p>
            <a:fld id="{54102DC3-9CC7-4E5E-B356-4E3651A5D4A2}" type="slidenum">
              <a:rPr lang="en-US" altLang="en-US"/>
              <a:pPr/>
              <a:t>‹#›</a:t>
            </a:fld>
            <a:endParaRPr lang="en-US" altLang="en-US" dirty="0"/>
          </a:p>
        </p:txBody>
      </p:sp>
    </p:spTree>
    <p:extLst>
      <p:ext uri="{BB962C8B-B14F-4D97-AF65-F5344CB8AC3E}">
        <p14:creationId xmlns:p14="http://schemas.microsoft.com/office/powerpoint/2010/main" val="34595479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28A75C-1F12-4B0C-8F12-3B47D747F16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1DF800A-83B4-49E9-8D9E-C60B0FF088C7}"/>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EFF1076-8A28-42E8-80CC-8EA03CC5D5A4}"/>
              </a:ext>
            </a:extLst>
          </p:cNvPr>
          <p:cNvSpPr>
            <a:spLocks noGrp="1"/>
          </p:cNvSpPr>
          <p:nvPr>
            <p:ph type="dt" sz="half" idx="10"/>
          </p:nvPr>
        </p:nvSpPr>
        <p:spPr/>
        <p:txBody>
          <a:bodyPr/>
          <a:lstStyle/>
          <a:p>
            <a:endParaRPr lang="en-US" altLang="en-US" dirty="0"/>
          </a:p>
        </p:txBody>
      </p:sp>
      <p:sp>
        <p:nvSpPr>
          <p:cNvPr id="5" name="Footer Placeholder 4">
            <a:extLst>
              <a:ext uri="{FF2B5EF4-FFF2-40B4-BE49-F238E27FC236}">
                <a16:creationId xmlns:a16="http://schemas.microsoft.com/office/drawing/2014/main" id="{F5471064-C41F-4A51-8370-A7BE26CFEAE2}"/>
              </a:ext>
            </a:extLst>
          </p:cNvPr>
          <p:cNvSpPr>
            <a:spLocks noGrp="1"/>
          </p:cNvSpPr>
          <p:nvPr>
            <p:ph type="ftr" sz="quarter" idx="11"/>
          </p:nvPr>
        </p:nvSpPr>
        <p:spPr/>
        <p:txBody>
          <a:bodyPr/>
          <a:lstStyle/>
          <a:p>
            <a:endParaRPr lang="en-US" altLang="en-US" dirty="0"/>
          </a:p>
        </p:txBody>
      </p:sp>
      <p:sp>
        <p:nvSpPr>
          <p:cNvPr id="6" name="Slide Number Placeholder 5">
            <a:extLst>
              <a:ext uri="{FF2B5EF4-FFF2-40B4-BE49-F238E27FC236}">
                <a16:creationId xmlns:a16="http://schemas.microsoft.com/office/drawing/2014/main" id="{CB813B2D-AFCE-45B2-A88F-6E448E35E45A}"/>
              </a:ext>
            </a:extLst>
          </p:cNvPr>
          <p:cNvSpPr>
            <a:spLocks noGrp="1"/>
          </p:cNvSpPr>
          <p:nvPr>
            <p:ph type="sldNum" sz="quarter" idx="12"/>
          </p:nvPr>
        </p:nvSpPr>
        <p:spPr/>
        <p:txBody>
          <a:bodyPr/>
          <a:lstStyle/>
          <a:p>
            <a:fld id="{568907EF-1008-4C97-98C2-E49656DE01B5}" type="slidenum">
              <a:rPr lang="en-US" altLang="en-US" smtClean="0"/>
              <a:pPr/>
              <a:t>‹#›</a:t>
            </a:fld>
            <a:endParaRPr lang="en-US" altLang="en-US" dirty="0"/>
          </a:p>
        </p:txBody>
      </p:sp>
    </p:spTree>
    <p:extLst>
      <p:ext uri="{BB962C8B-B14F-4D97-AF65-F5344CB8AC3E}">
        <p14:creationId xmlns:p14="http://schemas.microsoft.com/office/powerpoint/2010/main" val="33507836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03B1A7-9FCB-429C-A124-2678304F41F1}"/>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9B644DAB-9E8C-44DE-BB4D-08CDDFCC2677}"/>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86EAE560-389B-4A37-A412-DDC82EA002C8}"/>
              </a:ext>
            </a:extLst>
          </p:cNvPr>
          <p:cNvSpPr>
            <a:spLocks noGrp="1"/>
          </p:cNvSpPr>
          <p:nvPr>
            <p:ph type="dt" sz="half" idx="10"/>
          </p:nvPr>
        </p:nvSpPr>
        <p:spPr/>
        <p:txBody>
          <a:bodyPr/>
          <a:lstStyle/>
          <a:p>
            <a:endParaRPr lang="en-US" altLang="en-US" dirty="0"/>
          </a:p>
        </p:txBody>
      </p:sp>
      <p:sp>
        <p:nvSpPr>
          <p:cNvPr id="5" name="Footer Placeholder 4">
            <a:extLst>
              <a:ext uri="{FF2B5EF4-FFF2-40B4-BE49-F238E27FC236}">
                <a16:creationId xmlns:a16="http://schemas.microsoft.com/office/drawing/2014/main" id="{F4567D17-D33E-49C5-9915-25892A741E7C}"/>
              </a:ext>
            </a:extLst>
          </p:cNvPr>
          <p:cNvSpPr>
            <a:spLocks noGrp="1"/>
          </p:cNvSpPr>
          <p:nvPr>
            <p:ph type="ftr" sz="quarter" idx="11"/>
          </p:nvPr>
        </p:nvSpPr>
        <p:spPr/>
        <p:txBody>
          <a:bodyPr/>
          <a:lstStyle/>
          <a:p>
            <a:endParaRPr lang="en-US" altLang="en-US" dirty="0"/>
          </a:p>
        </p:txBody>
      </p:sp>
      <p:sp>
        <p:nvSpPr>
          <p:cNvPr id="6" name="Slide Number Placeholder 5">
            <a:extLst>
              <a:ext uri="{FF2B5EF4-FFF2-40B4-BE49-F238E27FC236}">
                <a16:creationId xmlns:a16="http://schemas.microsoft.com/office/drawing/2014/main" id="{0282F788-376B-4F41-B200-2F693055F1E5}"/>
              </a:ext>
            </a:extLst>
          </p:cNvPr>
          <p:cNvSpPr>
            <a:spLocks noGrp="1"/>
          </p:cNvSpPr>
          <p:nvPr>
            <p:ph type="sldNum" sz="quarter" idx="12"/>
          </p:nvPr>
        </p:nvSpPr>
        <p:spPr/>
        <p:txBody>
          <a:bodyPr/>
          <a:lstStyle/>
          <a:p>
            <a:fld id="{DD423D08-0DB3-4544-AAFC-203F5B30A1EC}" type="slidenum">
              <a:rPr lang="en-US" altLang="en-US" smtClean="0"/>
              <a:pPr/>
              <a:t>‹#›</a:t>
            </a:fld>
            <a:endParaRPr lang="en-US" altLang="en-US" dirty="0"/>
          </a:p>
        </p:txBody>
      </p:sp>
    </p:spTree>
    <p:extLst>
      <p:ext uri="{BB962C8B-B14F-4D97-AF65-F5344CB8AC3E}">
        <p14:creationId xmlns:p14="http://schemas.microsoft.com/office/powerpoint/2010/main" val="23487265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3C8009-C6AA-410F-BE20-6EDA2C5C3AC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20E3D71-8C58-4D97-820D-E46D5EF3BFD4}"/>
              </a:ext>
            </a:extLst>
          </p:cNvPr>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1218BDA-1AC5-44E2-B7A2-AC21C0D15E8B}"/>
              </a:ext>
            </a:extLst>
          </p:cNvPr>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D17C191-F6A0-4AB0-AEA7-8A8624789D3E}"/>
              </a:ext>
            </a:extLst>
          </p:cNvPr>
          <p:cNvSpPr>
            <a:spLocks noGrp="1"/>
          </p:cNvSpPr>
          <p:nvPr>
            <p:ph type="dt" sz="half" idx="10"/>
          </p:nvPr>
        </p:nvSpPr>
        <p:spPr/>
        <p:txBody>
          <a:bodyPr/>
          <a:lstStyle/>
          <a:p>
            <a:endParaRPr lang="en-US" altLang="en-US" dirty="0"/>
          </a:p>
        </p:txBody>
      </p:sp>
      <p:sp>
        <p:nvSpPr>
          <p:cNvPr id="6" name="Footer Placeholder 5">
            <a:extLst>
              <a:ext uri="{FF2B5EF4-FFF2-40B4-BE49-F238E27FC236}">
                <a16:creationId xmlns:a16="http://schemas.microsoft.com/office/drawing/2014/main" id="{8D3251DC-0D6C-4664-9A40-70B7BC5D0BB3}"/>
              </a:ext>
            </a:extLst>
          </p:cNvPr>
          <p:cNvSpPr>
            <a:spLocks noGrp="1"/>
          </p:cNvSpPr>
          <p:nvPr>
            <p:ph type="ftr" sz="quarter" idx="11"/>
          </p:nvPr>
        </p:nvSpPr>
        <p:spPr/>
        <p:txBody>
          <a:bodyPr/>
          <a:lstStyle/>
          <a:p>
            <a:endParaRPr lang="en-US" altLang="en-US" dirty="0"/>
          </a:p>
        </p:txBody>
      </p:sp>
      <p:sp>
        <p:nvSpPr>
          <p:cNvPr id="7" name="Slide Number Placeholder 6">
            <a:extLst>
              <a:ext uri="{FF2B5EF4-FFF2-40B4-BE49-F238E27FC236}">
                <a16:creationId xmlns:a16="http://schemas.microsoft.com/office/drawing/2014/main" id="{063E8C0F-58B9-4BB2-B91E-A408E0710B41}"/>
              </a:ext>
            </a:extLst>
          </p:cNvPr>
          <p:cNvSpPr>
            <a:spLocks noGrp="1"/>
          </p:cNvSpPr>
          <p:nvPr>
            <p:ph type="sldNum" sz="quarter" idx="12"/>
          </p:nvPr>
        </p:nvSpPr>
        <p:spPr/>
        <p:txBody>
          <a:bodyPr/>
          <a:lstStyle/>
          <a:p>
            <a:fld id="{9D5B899E-4B73-4C8A-9CE8-88E3624598F7}" type="slidenum">
              <a:rPr lang="en-US" altLang="en-US" smtClean="0"/>
              <a:pPr/>
              <a:t>‹#›</a:t>
            </a:fld>
            <a:endParaRPr lang="en-US" altLang="en-US" dirty="0"/>
          </a:p>
        </p:txBody>
      </p:sp>
    </p:spTree>
    <p:extLst>
      <p:ext uri="{BB962C8B-B14F-4D97-AF65-F5344CB8AC3E}">
        <p14:creationId xmlns:p14="http://schemas.microsoft.com/office/powerpoint/2010/main" val="7604679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53D1D2-6F44-47BF-9434-59F44505866C}"/>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B8D16E3-BA68-4D75-A5B4-3B956F4A7D5C}"/>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a:extLst>
              <a:ext uri="{FF2B5EF4-FFF2-40B4-BE49-F238E27FC236}">
                <a16:creationId xmlns:a16="http://schemas.microsoft.com/office/drawing/2014/main" id="{48E1FB94-7CDC-4AB6-BB69-6F4C5FE1F951}"/>
              </a:ext>
            </a:extLst>
          </p:cNvPr>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F2B1990-5D54-41D6-8C90-9CC8F2EF6B81}"/>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a:extLst>
              <a:ext uri="{FF2B5EF4-FFF2-40B4-BE49-F238E27FC236}">
                <a16:creationId xmlns:a16="http://schemas.microsoft.com/office/drawing/2014/main" id="{BBBB44FD-10BC-4608-A09A-21E748A91C80}"/>
              </a:ext>
            </a:extLst>
          </p:cNvPr>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2B03B7C-3ED2-415B-B1B8-04A6E6FD90CB}"/>
              </a:ext>
            </a:extLst>
          </p:cNvPr>
          <p:cNvSpPr>
            <a:spLocks noGrp="1"/>
          </p:cNvSpPr>
          <p:nvPr>
            <p:ph type="dt" sz="half" idx="10"/>
          </p:nvPr>
        </p:nvSpPr>
        <p:spPr/>
        <p:txBody>
          <a:bodyPr/>
          <a:lstStyle/>
          <a:p>
            <a:endParaRPr lang="en-US" altLang="en-US" dirty="0"/>
          </a:p>
        </p:txBody>
      </p:sp>
      <p:sp>
        <p:nvSpPr>
          <p:cNvPr id="8" name="Footer Placeholder 7">
            <a:extLst>
              <a:ext uri="{FF2B5EF4-FFF2-40B4-BE49-F238E27FC236}">
                <a16:creationId xmlns:a16="http://schemas.microsoft.com/office/drawing/2014/main" id="{E3E3ADAD-603C-482D-97AF-167A9F8D37E4}"/>
              </a:ext>
            </a:extLst>
          </p:cNvPr>
          <p:cNvSpPr>
            <a:spLocks noGrp="1"/>
          </p:cNvSpPr>
          <p:nvPr>
            <p:ph type="ftr" sz="quarter" idx="11"/>
          </p:nvPr>
        </p:nvSpPr>
        <p:spPr/>
        <p:txBody>
          <a:bodyPr/>
          <a:lstStyle/>
          <a:p>
            <a:endParaRPr lang="en-US" altLang="en-US" dirty="0"/>
          </a:p>
        </p:txBody>
      </p:sp>
      <p:sp>
        <p:nvSpPr>
          <p:cNvPr id="9" name="Slide Number Placeholder 8">
            <a:extLst>
              <a:ext uri="{FF2B5EF4-FFF2-40B4-BE49-F238E27FC236}">
                <a16:creationId xmlns:a16="http://schemas.microsoft.com/office/drawing/2014/main" id="{F6B2AE81-C226-4104-8699-42F75E7324A8}"/>
              </a:ext>
            </a:extLst>
          </p:cNvPr>
          <p:cNvSpPr>
            <a:spLocks noGrp="1"/>
          </p:cNvSpPr>
          <p:nvPr>
            <p:ph type="sldNum" sz="quarter" idx="12"/>
          </p:nvPr>
        </p:nvSpPr>
        <p:spPr/>
        <p:txBody>
          <a:bodyPr/>
          <a:lstStyle/>
          <a:p>
            <a:fld id="{8FA50513-3CA1-4055-8B98-62402D682483}" type="slidenum">
              <a:rPr lang="en-US" altLang="en-US" smtClean="0"/>
              <a:pPr/>
              <a:t>‹#›</a:t>
            </a:fld>
            <a:endParaRPr lang="en-US" altLang="en-US" dirty="0"/>
          </a:p>
        </p:txBody>
      </p:sp>
    </p:spTree>
    <p:extLst>
      <p:ext uri="{BB962C8B-B14F-4D97-AF65-F5344CB8AC3E}">
        <p14:creationId xmlns:p14="http://schemas.microsoft.com/office/powerpoint/2010/main" val="26839655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351326-96DE-4111-BEB2-60E9B43CC14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AA7DFD9-716B-425F-B1BB-09A59F59214A}"/>
              </a:ext>
            </a:extLst>
          </p:cNvPr>
          <p:cNvSpPr>
            <a:spLocks noGrp="1"/>
          </p:cNvSpPr>
          <p:nvPr>
            <p:ph type="dt" sz="half" idx="10"/>
          </p:nvPr>
        </p:nvSpPr>
        <p:spPr/>
        <p:txBody>
          <a:bodyPr/>
          <a:lstStyle/>
          <a:p>
            <a:endParaRPr lang="en-US" altLang="en-US" dirty="0"/>
          </a:p>
        </p:txBody>
      </p:sp>
      <p:sp>
        <p:nvSpPr>
          <p:cNvPr id="4" name="Footer Placeholder 3">
            <a:extLst>
              <a:ext uri="{FF2B5EF4-FFF2-40B4-BE49-F238E27FC236}">
                <a16:creationId xmlns:a16="http://schemas.microsoft.com/office/drawing/2014/main" id="{6094C04D-A099-4896-AF5F-7350FFBD63C3}"/>
              </a:ext>
            </a:extLst>
          </p:cNvPr>
          <p:cNvSpPr>
            <a:spLocks noGrp="1"/>
          </p:cNvSpPr>
          <p:nvPr>
            <p:ph type="ftr" sz="quarter" idx="11"/>
          </p:nvPr>
        </p:nvSpPr>
        <p:spPr/>
        <p:txBody>
          <a:bodyPr/>
          <a:lstStyle/>
          <a:p>
            <a:endParaRPr lang="en-US" altLang="en-US" dirty="0"/>
          </a:p>
        </p:txBody>
      </p:sp>
      <p:sp>
        <p:nvSpPr>
          <p:cNvPr id="5" name="Slide Number Placeholder 4">
            <a:extLst>
              <a:ext uri="{FF2B5EF4-FFF2-40B4-BE49-F238E27FC236}">
                <a16:creationId xmlns:a16="http://schemas.microsoft.com/office/drawing/2014/main" id="{2A8BBA2F-240B-4CF1-9925-7472DB67C112}"/>
              </a:ext>
            </a:extLst>
          </p:cNvPr>
          <p:cNvSpPr>
            <a:spLocks noGrp="1"/>
          </p:cNvSpPr>
          <p:nvPr>
            <p:ph type="sldNum" sz="quarter" idx="12"/>
          </p:nvPr>
        </p:nvSpPr>
        <p:spPr/>
        <p:txBody>
          <a:bodyPr/>
          <a:lstStyle/>
          <a:p>
            <a:fld id="{5D90B415-7755-4D7A-9564-6EE47A2F2538}" type="slidenum">
              <a:rPr lang="en-US" altLang="en-US" smtClean="0"/>
              <a:pPr/>
              <a:t>‹#›</a:t>
            </a:fld>
            <a:endParaRPr lang="en-US" altLang="en-US" dirty="0"/>
          </a:p>
        </p:txBody>
      </p:sp>
    </p:spTree>
    <p:extLst>
      <p:ext uri="{BB962C8B-B14F-4D97-AF65-F5344CB8AC3E}">
        <p14:creationId xmlns:p14="http://schemas.microsoft.com/office/powerpoint/2010/main" val="15587696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1DD2BEC-5D6E-44C5-8EED-ADA76C916F5A}"/>
              </a:ext>
            </a:extLst>
          </p:cNvPr>
          <p:cNvSpPr>
            <a:spLocks noGrp="1"/>
          </p:cNvSpPr>
          <p:nvPr>
            <p:ph type="dt" sz="half" idx="10"/>
          </p:nvPr>
        </p:nvSpPr>
        <p:spPr/>
        <p:txBody>
          <a:bodyPr/>
          <a:lstStyle/>
          <a:p>
            <a:endParaRPr lang="en-US" altLang="en-US" dirty="0"/>
          </a:p>
        </p:txBody>
      </p:sp>
      <p:sp>
        <p:nvSpPr>
          <p:cNvPr id="3" name="Footer Placeholder 2">
            <a:extLst>
              <a:ext uri="{FF2B5EF4-FFF2-40B4-BE49-F238E27FC236}">
                <a16:creationId xmlns:a16="http://schemas.microsoft.com/office/drawing/2014/main" id="{701CBE79-E2A5-4204-853F-5B30431239F9}"/>
              </a:ext>
            </a:extLst>
          </p:cNvPr>
          <p:cNvSpPr>
            <a:spLocks noGrp="1"/>
          </p:cNvSpPr>
          <p:nvPr>
            <p:ph type="ftr" sz="quarter" idx="11"/>
          </p:nvPr>
        </p:nvSpPr>
        <p:spPr/>
        <p:txBody>
          <a:bodyPr/>
          <a:lstStyle/>
          <a:p>
            <a:endParaRPr lang="en-US" altLang="en-US" dirty="0"/>
          </a:p>
        </p:txBody>
      </p:sp>
      <p:sp>
        <p:nvSpPr>
          <p:cNvPr id="4" name="Slide Number Placeholder 3">
            <a:extLst>
              <a:ext uri="{FF2B5EF4-FFF2-40B4-BE49-F238E27FC236}">
                <a16:creationId xmlns:a16="http://schemas.microsoft.com/office/drawing/2014/main" id="{29D2B1B5-9464-4465-BAF5-90228AA4F683}"/>
              </a:ext>
            </a:extLst>
          </p:cNvPr>
          <p:cNvSpPr>
            <a:spLocks noGrp="1"/>
          </p:cNvSpPr>
          <p:nvPr>
            <p:ph type="sldNum" sz="quarter" idx="12"/>
          </p:nvPr>
        </p:nvSpPr>
        <p:spPr/>
        <p:txBody>
          <a:bodyPr/>
          <a:lstStyle/>
          <a:p>
            <a:fld id="{D6D53E5C-D301-4146-A88B-4FE81FBF69DA}" type="slidenum">
              <a:rPr lang="en-US" altLang="en-US" smtClean="0"/>
              <a:pPr/>
              <a:t>‹#›</a:t>
            </a:fld>
            <a:endParaRPr lang="en-US" altLang="en-US" dirty="0"/>
          </a:p>
        </p:txBody>
      </p:sp>
    </p:spTree>
    <p:extLst>
      <p:ext uri="{BB962C8B-B14F-4D97-AF65-F5344CB8AC3E}">
        <p14:creationId xmlns:p14="http://schemas.microsoft.com/office/powerpoint/2010/main" val="4542067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4C5E9D-E2EF-480F-9248-92475389BEFB}"/>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3F744B95-CAD7-4AC0-9A3B-BF77CB3CDC7C}"/>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EF77E9E-5303-47BE-AB85-360A1FB94DCA}"/>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5B41E588-5C7A-412B-8916-809E7EB9951B}"/>
              </a:ext>
            </a:extLst>
          </p:cNvPr>
          <p:cNvSpPr>
            <a:spLocks noGrp="1"/>
          </p:cNvSpPr>
          <p:nvPr>
            <p:ph type="dt" sz="half" idx="10"/>
          </p:nvPr>
        </p:nvSpPr>
        <p:spPr/>
        <p:txBody>
          <a:bodyPr/>
          <a:lstStyle/>
          <a:p>
            <a:endParaRPr lang="en-US" altLang="en-US" dirty="0"/>
          </a:p>
        </p:txBody>
      </p:sp>
      <p:sp>
        <p:nvSpPr>
          <p:cNvPr id="6" name="Footer Placeholder 5">
            <a:extLst>
              <a:ext uri="{FF2B5EF4-FFF2-40B4-BE49-F238E27FC236}">
                <a16:creationId xmlns:a16="http://schemas.microsoft.com/office/drawing/2014/main" id="{833DA9C7-02F8-409A-B5BD-6C28CF70A6A8}"/>
              </a:ext>
            </a:extLst>
          </p:cNvPr>
          <p:cNvSpPr>
            <a:spLocks noGrp="1"/>
          </p:cNvSpPr>
          <p:nvPr>
            <p:ph type="ftr" sz="quarter" idx="11"/>
          </p:nvPr>
        </p:nvSpPr>
        <p:spPr/>
        <p:txBody>
          <a:bodyPr/>
          <a:lstStyle/>
          <a:p>
            <a:endParaRPr lang="en-US" altLang="en-US" dirty="0"/>
          </a:p>
        </p:txBody>
      </p:sp>
      <p:sp>
        <p:nvSpPr>
          <p:cNvPr id="7" name="Slide Number Placeholder 6">
            <a:extLst>
              <a:ext uri="{FF2B5EF4-FFF2-40B4-BE49-F238E27FC236}">
                <a16:creationId xmlns:a16="http://schemas.microsoft.com/office/drawing/2014/main" id="{92BFE2AF-E801-4FBE-B7B8-E8A3CEB0B0E2}"/>
              </a:ext>
            </a:extLst>
          </p:cNvPr>
          <p:cNvSpPr>
            <a:spLocks noGrp="1"/>
          </p:cNvSpPr>
          <p:nvPr>
            <p:ph type="sldNum" sz="quarter" idx="12"/>
          </p:nvPr>
        </p:nvSpPr>
        <p:spPr/>
        <p:txBody>
          <a:bodyPr/>
          <a:lstStyle/>
          <a:p>
            <a:fld id="{CD97AC54-00C0-42DD-AB4A-982A7775D846}" type="slidenum">
              <a:rPr lang="en-US" altLang="en-US" smtClean="0"/>
              <a:pPr/>
              <a:t>‹#›</a:t>
            </a:fld>
            <a:endParaRPr lang="en-US" altLang="en-US" dirty="0"/>
          </a:p>
        </p:txBody>
      </p:sp>
    </p:spTree>
    <p:extLst>
      <p:ext uri="{BB962C8B-B14F-4D97-AF65-F5344CB8AC3E}">
        <p14:creationId xmlns:p14="http://schemas.microsoft.com/office/powerpoint/2010/main" val="20886881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B69D4B-6C1F-4AAE-8065-794212B4C663}"/>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63C324A5-EB16-4EA9-BF46-072055C0F688}"/>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4" name="Text Placeholder 3">
            <a:extLst>
              <a:ext uri="{FF2B5EF4-FFF2-40B4-BE49-F238E27FC236}">
                <a16:creationId xmlns:a16="http://schemas.microsoft.com/office/drawing/2014/main" id="{FCD91D48-ADF3-420A-9781-0392AA73AA58}"/>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F7FE5FCD-6362-4459-B8FE-8030C2E7DE1A}"/>
              </a:ext>
            </a:extLst>
          </p:cNvPr>
          <p:cNvSpPr>
            <a:spLocks noGrp="1"/>
          </p:cNvSpPr>
          <p:nvPr>
            <p:ph type="dt" sz="half" idx="10"/>
          </p:nvPr>
        </p:nvSpPr>
        <p:spPr/>
        <p:txBody>
          <a:bodyPr/>
          <a:lstStyle/>
          <a:p>
            <a:endParaRPr lang="en-US" altLang="en-US" dirty="0"/>
          </a:p>
        </p:txBody>
      </p:sp>
      <p:sp>
        <p:nvSpPr>
          <p:cNvPr id="6" name="Footer Placeholder 5">
            <a:extLst>
              <a:ext uri="{FF2B5EF4-FFF2-40B4-BE49-F238E27FC236}">
                <a16:creationId xmlns:a16="http://schemas.microsoft.com/office/drawing/2014/main" id="{CE7654D8-570F-4FA5-AB34-F62775A62A1C}"/>
              </a:ext>
            </a:extLst>
          </p:cNvPr>
          <p:cNvSpPr>
            <a:spLocks noGrp="1"/>
          </p:cNvSpPr>
          <p:nvPr>
            <p:ph type="ftr" sz="quarter" idx="11"/>
          </p:nvPr>
        </p:nvSpPr>
        <p:spPr/>
        <p:txBody>
          <a:bodyPr/>
          <a:lstStyle/>
          <a:p>
            <a:endParaRPr lang="en-US" altLang="en-US" dirty="0"/>
          </a:p>
        </p:txBody>
      </p:sp>
      <p:sp>
        <p:nvSpPr>
          <p:cNvPr id="7" name="Slide Number Placeholder 6">
            <a:extLst>
              <a:ext uri="{FF2B5EF4-FFF2-40B4-BE49-F238E27FC236}">
                <a16:creationId xmlns:a16="http://schemas.microsoft.com/office/drawing/2014/main" id="{FF10425F-069F-40D4-A3C2-C163F71EB944}"/>
              </a:ext>
            </a:extLst>
          </p:cNvPr>
          <p:cNvSpPr>
            <a:spLocks noGrp="1"/>
          </p:cNvSpPr>
          <p:nvPr>
            <p:ph type="sldNum" sz="quarter" idx="12"/>
          </p:nvPr>
        </p:nvSpPr>
        <p:spPr/>
        <p:txBody>
          <a:bodyPr/>
          <a:lstStyle/>
          <a:p>
            <a:fld id="{015DF797-A297-4D3B-A215-F9974CF7A7A5}" type="slidenum">
              <a:rPr lang="en-US" altLang="en-US" smtClean="0"/>
              <a:pPr/>
              <a:t>‹#›</a:t>
            </a:fld>
            <a:endParaRPr lang="en-US" altLang="en-US" dirty="0"/>
          </a:p>
        </p:txBody>
      </p:sp>
    </p:spTree>
    <p:extLst>
      <p:ext uri="{BB962C8B-B14F-4D97-AF65-F5344CB8AC3E}">
        <p14:creationId xmlns:p14="http://schemas.microsoft.com/office/powerpoint/2010/main" val="19014480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0"/>
                <a:lumOff val="100000"/>
              </a:schemeClr>
            </a:gs>
            <a:gs pos="41000">
              <a:schemeClr val="accent1">
                <a:lumMod val="0"/>
                <a:lumOff val="100000"/>
              </a:schemeClr>
            </a:gs>
            <a:gs pos="100000">
              <a:schemeClr val="accent1">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2255C0C-5A45-41E8-8FBF-EC2CF74DB462}"/>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EC53863-8708-458A-BD90-4BF1503CC1FB}"/>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900793A-2A14-4CD6-BF74-CC6F03647DFB}"/>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ltLang="en-US" dirty="0"/>
          </a:p>
        </p:txBody>
      </p:sp>
      <p:sp>
        <p:nvSpPr>
          <p:cNvPr id="5" name="Footer Placeholder 4">
            <a:extLst>
              <a:ext uri="{FF2B5EF4-FFF2-40B4-BE49-F238E27FC236}">
                <a16:creationId xmlns:a16="http://schemas.microsoft.com/office/drawing/2014/main" id="{3F473DFE-AC50-4C9D-A09A-3D06E00BFEE1}"/>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ltLang="en-US" dirty="0"/>
          </a:p>
        </p:txBody>
      </p:sp>
      <p:sp>
        <p:nvSpPr>
          <p:cNvPr id="6" name="Slide Number Placeholder 5">
            <a:extLst>
              <a:ext uri="{FF2B5EF4-FFF2-40B4-BE49-F238E27FC236}">
                <a16:creationId xmlns:a16="http://schemas.microsoft.com/office/drawing/2014/main" id="{3D320C63-FBDF-4A40-B147-524982A11453}"/>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A171F5A2-FFDC-4C41-BBDD-E4559554A0D8}" type="slidenum">
              <a:rPr lang="en-US" altLang="en-US" smtClean="0"/>
              <a:pPr/>
              <a:t>‹#›</a:t>
            </a:fld>
            <a:endParaRPr lang="en-US" altLang="en-US" dirty="0"/>
          </a:p>
        </p:txBody>
      </p:sp>
    </p:spTree>
    <p:extLst>
      <p:ext uri="{BB962C8B-B14F-4D97-AF65-F5344CB8AC3E}">
        <p14:creationId xmlns:p14="http://schemas.microsoft.com/office/powerpoint/2010/main" val="2603744718"/>
      </p:ext>
    </p:extLst>
  </p:cSld>
  <p:clrMap bg1="lt1" tx1="dk1" bg2="lt2" tx2="dk2" accent1="accent1" accent2="accent2" accent3="accent3" accent4="accent4" accent5="accent5" accent6="accent6" hlink="hlink" folHlink="folHlink"/>
  <p:sldLayoutIdLst>
    <p:sldLayoutId id="2147483820" r:id="rId1"/>
    <p:sldLayoutId id="2147483821" r:id="rId2"/>
    <p:sldLayoutId id="2147483822" r:id="rId3"/>
    <p:sldLayoutId id="2147483823" r:id="rId4"/>
    <p:sldLayoutId id="2147483824" r:id="rId5"/>
    <p:sldLayoutId id="2147483825" r:id="rId6"/>
    <p:sldLayoutId id="2147483826" r:id="rId7"/>
    <p:sldLayoutId id="2147483827" r:id="rId8"/>
    <p:sldLayoutId id="2147483828" r:id="rId9"/>
    <p:sldLayoutId id="2147483829" r:id="rId10"/>
    <p:sldLayoutId id="2147483830" r:id="rId11"/>
    <p:sldLayoutId id="2147483831"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eg"/><Relationship Id="rId1" Type="http://schemas.openxmlformats.org/officeDocument/2006/relationships/slideLayout" Target="../slideLayouts/slideLayout12.xml"/><Relationship Id="rId5" Type="http://schemas.openxmlformats.org/officeDocument/2006/relationships/image" Target="../media/image7.jpe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slideLayout" Target="../slideLayouts/slideLayout12.xml"/><Relationship Id="rId1" Type="http://schemas.openxmlformats.org/officeDocument/2006/relationships/vmlDrawing" Target="../drawings/vmlDrawing1.vml"/><Relationship Id="rId6" Type="http://schemas.openxmlformats.org/officeDocument/2006/relationships/image" Target="../media/image10.jpeg"/><Relationship Id="rId5" Type="http://schemas.openxmlformats.org/officeDocument/2006/relationships/image" Target="../media/image8.wmf"/><Relationship Id="rId4" Type="http://schemas.openxmlformats.org/officeDocument/2006/relationships/oleObject" Target="../embeddings/oleObject1.bin"/></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2180" name="Rectangle 4"/>
          <p:cNvSpPr>
            <a:spLocks noChangeArrowheads="1"/>
          </p:cNvSpPr>
          <p:nvPr/>
        </p:nvSpPr>
        <p:spPr bwMode="auto">
          <a:xfrm>
            <a:off x="304800" y="609600"/>
            <a:ext cx="8229600" cy="60939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en-US" sz="2400" b="1" dirty="0"/>
              <a:t>Inhibition of Microbial Induced Corrosion of Concrete using Admixture and Surface Applied Corrosion Inhibitors</a:t>
            </a:r>
            <a:endParaRPr lang="en-US" sz="2400" dirty="0"/>
          </a:p>
          <a:p>
            <a:pPr algn="ctr"/>
            <a:endParaRPr lang="en-US" sz="3200" b="1" dirty="0"/>
          </a:p>
          <a:p>
            <a:pPr algn="ctr"/>
            <a:r>
              <a:rPr lang="en-US" sz="1600" b="1" dirty="0"/>
              <a:t>Behzad Bavarian, FNACE, Lisa Reiner, Pranav </a:t>
            </a:r>
            <a:r>
              <a:rPr lang="en-US" sz="1600" b="1" dirty="0" err="1"/>
              <a:t>Maddhali</a:t>
            </a:r>
            <a:endParaRPr lang="en-US" sz="1600" b="1" dirty="0"/>
          </a:p>
          <a:p>
            <a:pPr algn="ctr"/>
            <a:r>
              <a:rPr lang="en-US" sz="1600" dirty="0"/>
              <a:t>California State University, Northridge </a:t>
            </a:r>
          </a:p>
          <a:p>
            <a:pPr algn="ctr"/>
            <a:r>
              <a:rPr lang="en-US" sz="1600" dirty="0"/>
              <a:t>18111 </a:t>
            </a:r>
            <a:r>
              <a:rPr lang="en-US" sz="1600" dirty="0" err="1"/>
              <a:t>Nordhoff</a:t>
            </a:r>
            <a:r>
              <a:rPr lang="en-US" sz="1600" dirty="0"/>
              <a:t> St</a:t>
            </a:r>
          </a:p>
          <a:p>
            <a:pPr algn="ctr"/>
            <a:r>
              <a:rPr lang="en-US" sz="1600" dirty="0"/>
              <a:t>Northridge, CA 91330</a:t>
            </a:r>
          </a:p>
          <a:p>
            <a:pPr algn="ctr"/>
            <a:endParaRPr lang="en-US" sz="1600" b="1" dirty="0"/>
          </a:p>
          <a:p>
            <a:pPr algn="ctr"/>
            <a:r>
              <a:rPr lang="en-US" sz="1600" dirty="0"/>
              <a:t>and</a:t>
            </a:r>
          </a:p>
          <a:p>
            <a:pPr algn="ctr"/>
            <a:r>
              <a:rPr lang="en-US" sz="1600" b="1" dirty="0"/>
              <a:t>Koushik </a:t>
            </a:r>
            <a:r>
              <a:rPr lang="en-US" sz="1600" b="1" dirty="0" err="1"/>
              <a:t>Kosanam</a:t>
            </a:r>
            <a:r>
              <a:rPr lang="en-US" sz="1600" b="1" dirty="0"/>
              <a:t> </a:t>
            </a:r>
          </a:p>
          <a:p>
            <a:pPr algn="ctr"/>
            <a:r>
              <a:rPr lang="en-US" sz="1600" dirty="0"/>
              <a:t>Ohio State University</a:t>
            </a:r>
          </a:p>
          <a:p>
            <a:pPr algn="ctr"/>
            <a:r>
              <a:rPr lang="en-US" sz="1600" dirty="0"/>
              <a:t>2136 Fontana Labs</a:t>
            </a:r>
            <a:br>
              <a:rPr lang="en-US" sz="1600" dirty="0"/>
            </a:br>
            <a:r>
              <a:rPr lang="en-US" sz="1600" dirty="0"/>
              <a:t>140 W. 19th Ave.</a:t>
            </a:r>
            <a:br>
              <a:rPr lang="en-US" sz="1600" dirty="0"/>
            </a:br>
            <a:r>
              <a:rPr lang="en-US" sz="1600" dirty="0"/>
              <a:t>Columbus, Ohio 43210</a:t>
            </a:r>
          </a:p>
          <a:p>
            <a:pPr algn="ctr"/>
            <a:endParaRPr lang="en-US" sz="3200" b="1" dirty="0"/>
          </a:p>
          <a:p>
            <a:pPr algn="ctr"/>
            <a:endParaRPr lang="en-US" sz="3200" b="1" dirty="0"/>
          </a:p>
          <a:p>
            <a:pPr algn="ctr"/>
            <a:endParaRPr lang="en-US" sz="3200" b="1" dirty="0"/>
          </a:p>
          <a:p>
            <a:pPr algn="ctr"/>
            <a:endParaRPr lang="en-US" altLang="en-US" sz="2000" dirty="0">
              <a:latin typeface="+mj-lt"/>
            </a:endParaRPr>
          </a:p>
          <a:p>
            <a:pPr algn="ctr"/>
            <a:endParaRPr lang="en-US" altLang="en-US" dirty="0">
              <a:latin typeface="Arial Narrow" panose="020B0606020202030204" pitchFamily="34" charset="0"/>
            </a:endParaRPr>
          </a:p>
        </p:txBody>
      </p:sp>
      <p:pic>
        <p:nvPicPr>
          <p:cNvPr id="625666" name="Picture 2" descr="http://upload.wikimedia.org/wikipedia/commons/8/87/CSUN_logo.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9800" y="5880685"/>
            <a:ext cx="3002798" cy="94888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26932CBA-E1AA-4F5F-B5DC-5F13BA2546F1}"/>
              </a:ext>
            </a:extLst>
          </p:cNvPr>
          <p:cNvPicPr>
            <a:picLocks noChangeAspect="1"/>
          </p:cNvPicPr>
          <p:nvPr/>
        </p:nvPicPr>
        <p:blipFill>
          <a:blip r:embed="rId3"/>
          <a:stretch>
            <a:fillRect/>
          </a:stretch>
        </p:blipFill>
        <p:spPr>
          <a:xfrm>
            <a:off x="16412" y="5840924"/>
            <a:ext cx="3592286" cy="988646"/>
          </a:xfrm>
          <a:prstGeom prst="rect">
            <a:avLst/>
          </a:prstGeom>
        </p:spPr>
      </p:pic>
    </p:spTree>
    <p:extLst>
      <p:ext uri="{BB962C8B-B14F-4D97-AF65-F5344CB8AC3E}">
        <p14:creationId xmlns:p14="http://schemas.microsoft.com/office/powerpoint/2010/main" val="24434622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
            <a:ext cx="7772400" cy="1143000"/>
          </a:xfrm>
        </p:spPr>
        <p:txBody>
          <a:bodyPr/>
          <a:lstStyle/>
          <a:p>
            <a:r>
              <a:rPr lang="en-US" sz="2400" dirty="0">
                <a:solidFill>
                  <a:srgbClr val="FF0000"/>
                </a:solidFill>
              </a:rPr>
              <a:t>Polarization Resistance (R</a:t>
            </a:r>
            <a:r>
              <a:rPr lang="en-US" sz="2400" baseline="-25000" dirty="0">
                <a:solidFill>
                  <a:srgbClr val="FF0000"/>
                </a:solidFill>
              </a:rPr>
              <a:t>p</a:t>
            </a:r>
            <a:r>
              <a:rPr lang="en-US" sz="2400" dirty="0">
                <a:solidFill>
                  <a:srgbClr val="FF0000"/>
                </a:solidFill>
              </a:rPr>
              <a:t>) Versus Time; Comparison of Inhibitor treated concrete with Control concrete samples.</a:t>
            </a:r>
          </a:p>
        </p:txBody>
      </p:sp>
      <p:graphicFrame>
        <p:nvGraphicFramePr>
          <p:cNvPr id="5" name="Chart 4"/>
          <p:cNvGraphicFramePr>
            <a:graphicFrameLocks noGrp="1"/>
          </p:cNvGraphicFramePr>
          <p:nvPr>
            <p:extLst>
              <p:ext uri="{D42A27DB-BD31-4B8C-83A1-F6EECF244321}">
                <p14:modId xmlns:p14="http://schemas.microsoft.com/office/powerpoint/2010/main" val="2404964029"/>
              </p:ext>
            </p:extLst>
          </p:nvPr>
        </p:nvGraphicFramePr>
        <p:xfrm>
          <a:off x="0" y="1295400"/>
          <a:ext cx="9067800" cy="5434541"/>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4796203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57200" y="-681037"/>
            <a:ext cx="7772400" cy="1470025"/>
          </a:xfrm>
        </p:spPr>
        <p:txBody>
          <a:bodyPr/>
          <a:lstStyle/>
          <a:p>
            <a:r>
              <a:rPr lang="en-US" dirty="0"/>
              <a:t>Current Research Project</a:t>
            </a:r>
          </a:p>
        </p:txBody>
      </p:sp>
      <p:sp>
        <p:nvSpPr>
          <p:cNvPr id="3" name="Subtitle 2"/>
          <p:cNvSpPr>
            <a:spLocks noGrp="1"/>
          </p:cNvSpPr>
          <p:nvPr>
            <p:ph type="subTitle" idx="1"/>
          </p:nvPr>
        </p:nvSpPr>
        <p:spPr>
          <a:xfrm>
            <a:off x="381000" y="788988"/>
            <a:ext cx="8610600" cy="1752600"/>
          </a:xfrm>
          <a:solidFill>
            <a:srgbClr val="0066CC">
              <a:alpha val="56000"/>
            </a:srgbClr>
          </a:solidFill>
        </p:spPr>
        <p:txBody>
          <a:bodyPr>
            <a:normAutofit/>
          </a:bodyPr>
          <a:lstStyle/>
          <a:p>
            <a:r>
              <a:rPr lang="en-US" sz="2800" dirty="0"/>
              <a:t>Microbially-induced corrosion of Concrete Structures</a:t>
            </a:r>
          </a:p>
        </p:txBody>
      </p:sp>
      <p:pic>
        <p:nvPicPr>
          <p:cNvPr id="4" name="Picture 3">
            <a:extLst>
              <a:ext uri="{FF2B5EF4-FFF2-40B4-BE49-F238E27FC236}">
                <a16:creationId xmlns:a16="http://schemas.microsoft.com/office/drawing/2014/main" id="{CFC74DA6-B925-4F43-A99E-6D8E79D5611E}"/>
              </a:ext>
            </a:extLst>
          </p:cNvPr>
          <p:cNvPicPr>
            <a:picLocks noChangeAspect="1"/>
          </p:cNvPicPr>
          <p:nvPr/>
        </p:nvPicPr>
        <p:blipFill rotWithShape="1">
          <a:blip r:embed="rId2">
            <a:extLst>
              <a:ext uri="{28A0092B-C50C-407E-A947-70E740481C1C}">
                <a14:useLocalDpi xmlns:a14="http://schemas.microsoft.com/office/drawing/2010/main" val="0"/>
              </a:ext>
            </a:extLst>
          </a:blip>
          <a:srcRect l="26109"/>
          <a:stretch/>
        </p:blipFill>
        <p:spPr>
          <a:xfrm>
            <a:off x="990600" y="1368101"/>
            <a:ext cx="7543800" cy="5413699"/>
          </a:xfrm>
          <a:prstGeom prst="rect">
            <a:avLst/>
          </a:prstGeom>
        </p:spPr>
      </p:pic>
    </p:spTree>
    <p:extLst>
      <p:ext uri="{BB962C8B-B14F-4D97-AF65-F5344CB8AC3E}">
        <p14:creationId xmlns:p14="http://schemas.microsoft.com/office/powerpoint/2010/main" val="31796334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33297" y="76200"/>
            <a:ext cx="7277406" cy="6525335"/>
          </a:xfrm>
        </p:spPr>
      </p:pic>
    </p:spTree>
    <p:extLst>
      <p:ext uri="{BB962C8B-B14F-4D97-AF65-F5344CB8AC3E}">
        <p14:creationId xmlns:p14="http://schemas.microsoft.com/office/powerpoint/2010/main" val="8774513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100" dirty="0"/>
              <a:t>MIC effects: Production of hydrogen sulfide and concrete-destroying sulfuric acid, SRB (Sulfate Reducing Bacteria)</a:t>
            </a:r>
            <a:br>
              <a:rPr lang="en-US" sz="2100" dirty="0"/>
            </a:br>
            <a:br>
              <a:rPr lang="en-US" sz="2100" dirty="0"/>
            </a:br>
            <a:r>
              <a:rPr lang="pt-BR" sz="2400" dirty="0"/>
              <a:t>SO4</a:t>
            </a:r>
            <a:r>
              <a:rPr lang="pt-BR" sz="2400" baseline="30000" dirty="0"/>
              <a:t>=</a:t>
            </a:r>
            <a:r>
              <a:rPr lang="pt-BR" sz="2400" dirty="0"/>
              <a:t> + 2 H</a:t>
            </a:r>
            <a:r>
              <a:rPr lang="pt-BR" sz="2400" baseline="30000" dirty="0"/>
              <a:t>+</a:t>
            </a:r>
            <a:r>
              <a:rPr lang="pt-BR" sz="2400" dirty="0"/>
              <a:t> + 4 H2 → H2S↑  (H+/HS-)+ 4 H2O</a:t>
            </a:r>
            <a:endParaRPr lang="en-US" sz="2400"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30981" y="1905000"/>
            <a:ext cx="4263799" cy="3197849"/>
          </a:xfrm>
        </p:spPr>
      </p:pic>
      <p:sp>
        <p:nvSpPr>
          <p:cNvPr id="5" name="AutoShape 2" descr="Preventing Sewer Corrosion in concrete Pipes — Steemit"/>
          <p:cNvSpPr>
            <a:spLocks noChangeAspect="1" noChangeArrowheads="1"/>
          </p:cNvSpPr>
          <p:nvPr/>
        </p:nvSpPr>
        <p:spPr bwMode="auto">
          <a:xfrm>
            <a:off x="116681" y="748903"/>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a:p>
        </p:txBody>
      </p:sp>
      <p:pic>
        <p:nvPicPr>
          <p:cNvPr id="6" name="Picture 5" descr="https://steemitimages.com/640x0/https:/cdn.steemitimages.com/DQmTGQqYcNt7TwVKhKxtfDH93fWohLKZ44GtML9rArLGsBF/image.png"/>
          <p:cNvPicPr/>
          <p:nvPr/>
        </p:nvPicPr>
        <p:blipFill>
          <a:blip r:embed="rId3">
            <a:extLst>
              <a:ext uri="{28A0092B-C50C-407E-A947-70E740481C1C}">
                <a14:useLocalDpi xmlns:a14="http://schemas.microsoft.com/office/drawing/2010/main" val="0"/>
              </a:ext>
            </a:extLst>
          </a:blip>
          <a:srcRect/>
          <a:stretch>
            <a:fillRect/>
          </a:stretch>
        </p:blipFill>
        <p:spPr bwMode="auto">
          <a:xfrm>
            <a:off x="4640362" y="1922721"/>
            <a:ext cx="4122638" cy="3197848"/>
          </a:xfrm>
          <a:prstGeom prst="rect">
            <a:avLst/>
          </a:prstGeom>
          <a:noFill/>
          <a:ln>
            <a:noFill/>
          </a:ln>
        </p:spPr>
      </p:pic>
    </p:spTree>
    <p:extLst>
      <p:ext uri="{BB962C8B-B14F-4D97-AF65-F5344CB8AC3E}">
        <p14:creationId xmlns:p14="http://schemas.microsoft.com/office/powerpoint/2010/main" val="34562706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1020F8-C618-4BF3-9259-2452A7C2FE11}"/>
              </a:ext>
            </a:extLst>
          </p:cNvPr>
          <p:cNvSpPr>
            <a:spLocks noGrp="1"/>
          </p:cNvSpPr>
          <p:nvPr>
            <p:ph type="title"/>
          </p:nvPr>
        </p:nvSpPr>
        <p:spPr/>
        <p:txBody>
          <a:bodyPr>
            <a:normAutofit/>
          </a:bodyPr>
          <a:lstStyle/>
          <a:p>
            <a:r>
              <a:rPr lang="en-US" sz="2400" dirty="0"/>
              <a:t>Formation of gypsum is an expansive reactions (white powdery deposits) , lower concrete strength, overstressing, cracking and spalling, mainly due to SOB reactions</a:t>
            </a:r>
          </a:p>
        </p:txBody>
      </p:sp>
      <p:pic>
        <p:nvPicPr>
          <p:cNvPr id="5" name="Picture 4">
            <a:extLst>
              <a:ext uri="{FF2B5EF4-FFF2-40B4-BE49-F238E27FC236}">
                <a16:creationId xmlns:a16="http://schemas.microsoft.com/office/drawing/2014/main" id="{2852706F-6A57-4853-992C-8BF3C5E12CF7}"/>
              </a:ext>
            </a:extLst>
          </p:cNvPr>
          <p:cNvPicPr/>
          <p:nvPr/>
        </p:nvPicPr>
        <p:blipFill>
          <a:blip r:embed="rId2"/>
          <a:stretch>
            <a:fillRect/>
          </a:stretch>
        </p:blipFill>
        <p:spPr>
          <a:xfrm>
            <a:off x="609600" y="4419600"/>
            <a:ext cx="3048000" cy="2290445"/>
          </a:xfrm>
          <a:prstGeom prst="rect">
            <a:avLst/>
          </a:prstGeom>
        </p:spPr>
      </p:pic>
      <p:pic>
        <p:nvPicPr>
          <p:cNvPr id="6" name="Picture 5">
            <a:extLst>
              <a:ext uri="{FF2B5EF4-FFF2-40B4-BE49-F238E27FC236}">
                <a16:creationId xmlns:a16="http://schemas.microsoft.com/office/drawing/2014/main" id="{E5479DB9-019D-4385-9830-18B895860998}"/>
              </a:ext>
            </a:extLst>
          </p:cNvPr>
          <p:cNvPicPr/>
          <p:nvPr/>
        </p:nvPicPr>
        <p:blipFill>
          <a:blip r:embed="rId3"/>
          <a:stretch>
            <a:fillRect/>
          </a:stretch>
        </p:blipFill>
        <p:spPr>
          <a:xfrm>
            <a:off x="3810000" y="4419600"/>
            <a:ext cx="3200400" cy="2309202"/>
          </a:xfrm>
          <a:prstGeom prst="rect">
            <a:avLst/>
          </a:prstGeom>
        </p:spPr>
      </p:pic>
      <p:pic>
        <p:nvPicPr>
          <p:cNvPr id="8" name="Content Placeholder 7">
            <a:extLst>
              <a:ext uri="{FF2B5EF4-FFF2-40B4-BE49-F238E27FC236}">
                <a16:creationId xmlns:a16="http://schemas.microsoft.com/office/drawing/2014/main" id="{9B840186-FD96-4E0C-86E1-EEE76EAFAB7D}"/>
              </a:ext>
            </a:extLst>
          </p:cNvPr>
          <p:cNvPicPr>
            <a:picLocks noGrp="1" noChangeAspect="1"/>
          </p:cNvPicPr>
          <p:nvPr>
            <p:ph idx="1"/>
          </p:nvPr>
        </p:nvPicPr>
        <p:blipFill>
          <a:blip r:embed="rId4"/>
          <a:stretch>
            <a:fillRect/>
          </a:stretch>
        </p:blipFill>
        <p:spPr>
          <a:xfrm>
            <a:off x="533400" y="1600200"/>
            <a:ext cx="7886700" cy="2667000"/>
          </a:xfrm>
          <a:prstGeom prst="rect">
            <a:avLst/>
          </a:prstGeom>
        </p:spPr>
      </p:pic>
    </p:spTree>
    <p:extLst>
      <p:ext uri="{BB962C8B-B14F-4D97-AF65-F5344CB8AC3E}">
        <p14:creationId xmlns:p14="http://schemas.microsoft.com/office/powerpoint/2010/main" val="7976742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457200"/>
            <a:ext cx="7772400" cy="1143000"/>
          </a:xfrm>
        </p:spPr>
        <p:txBody>
          <a:bodyPr/>
          <a:lstStyle/>
          <a:p>
            <a:r>
              <a:rPr lang="en-US" dirty="0"/>
              <a:t>Sewer system Rehabilitation </a:t>
            </a:r>
            <a:br>
              <a:rPr lang="en-US" dirty="0"/>
            </a:br>
            <a:r>
              <a:rPr lang="en-US" dirty="0"/>
              <a:t>cost ~ $4 billion for LA County</a:t>
            </a:r>
          </a:p>
        </p:txBody>
      </p:sp>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l="28309" r="25453"/>
          <a:stretch/>
        </p:blipFill>
        <p:spPr>
          <a:xfrm>
            <a:off x="304800" y="2185319"/>
            <a:ext cx="4118730" cy="3301081"/>
          </a:xfr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2000" y="2185319"/>
            <a:ext cx="4572000" cy="3301081"/>
          </a:xfrm>
          <a:prstGeom prst="rect">
            <a:avLst/>
          </a:prstGeom>
        </p:spPr>
      </p:pic>
    </p:spTree>
    <p:extLst>
      <p:ext uri="{BB962C8B-B14F-4D97-AF65-F5344CB8AC3E}">
        <p14:creationId xmlns:p14="http://schemas.microsoft.com/office/powerpoint/2010/main" val="370282728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12C347-5935-42A2-92CF-F8DE48BB9E57}"/>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2C7CD223-B8D5-4DE5-A9F6-A6EF29D3E380}"/>
              </a:ext>
            </a:extLst>
          </p:cNvPr>
          <p:cNvSpPr>
            <a:spLocks noGrp="1"/>
          </p:cNvSpPr>
          <p:nvPr>
            <p:ph idx="1"/>
          </p:nvPr>
        </p:nvSpPr>
        <p:spPr/>
        <p:txBody>
          <a:bodyPr/>
          <a:lstStyle/>
          <a:p>
            <a:pPr marL="0" indent="0">
              <a:buNone/>
            </a:pPr>
            <a:r>
              <a:rPr lang="en-US" b="1" dirty="0"/>
              <a:t>Worst-Case Scenario for Sulfate attacks in sewer systems</a:t>
            </a:r>
            <a:endParaRPr lang="en-US" dirty="0"/>
          </a:p>
          <a:p>
            <a:r>
              <a:rPr lang="en-US" dirty="0"/>
              <a:t>The conditions that lead to excessively high sulfide/sulfate production are listed below :  </a:t>
            </a:r>
          </a:p>
          <a:p>
            <a:pPr marL="0" indent="0">
              <a:buNone/>
            </a:pPr>
            <a:endParaRPr lang="en-US" dirty="0"/>
          </a:p>
          <a:p>
            <a:r>
              <a:rPr lang="en-US" dirty="0"/>
              <a:t>Warm annual sewage temperatures (Average &gt; 70 </a:t>
            </a:r>
            <a:r>
              <a:rPr lang="en-US" baseline="30000" dirty="0" err="1"/>
              <a:t>o</a:t>
            </a:r>
            <a:r>
              <a:rPr lang="en-US" dirty="0" err="1"/>
              <a:t>F</a:t>
            </a:r>
            <a:r>
              <a:rPr lang="en-US" dirty="0"/>
              <a:t>)</a:t>
            </a:r>
          </a:p>
          <a:p>
            <a:pPr lvl="0"/>
            <a:r>
              <a:rPr lang="en-US" dirty="0"/>
              <a:t>Long force mains and/or flat sewers with debris</a:t>
            </a:r>
          </a:p>
          <a:p>
            <a:pPr lvl="0"/>
            <a:r>
              <a:rPr lang="en-US" dirty="0"/>
              <a:t>High BOD, (biochemical oxygen demand) wastewater (&gt; 250 mg/L)</a:t>
            </a:r>
          </a:p>
          <a:p>
            <a:pPr lvl="0"/>
            <a:r>
              <a:rPr lang="en-US" dirty="0"/>
              <a:t>High sulfate wastewater concentrations (&gt; 50 mg/L)</a:t>
            </a:r>
          </a:p>
          <a:p>
            <a:endParaRPr lang="en-US" dirty="0"/>
          </a:p>
        </p:txBody>
      </p:sp>
    </p:spTree>
    <p:extLst>
      <p:ext uri="{BB962C8B-B14F-4D97-AF65-F5344CB8AC3E}">
        <p14:creationId xmlns:p14="http://schemas.microsoft.com/office/powerpoint/2010/main" val="211835811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Deterioration of reinforced concrete in sewer environments</a:t>
            </a:r>
          </a:p>
        </p:txBody>
      </p:sp>
      <p:sp>
        <p:nvSpPr>
          <p:cNvPr id="3" name="Content Placeholder 2"/>
          <p:cNvSpPr>
            <a:spLocks noGrp="1"/>
          </p:cNvSpPr>
          <p:nvPr>
            <p:ph idx="1"/>
          </p:nvPr>
        </p:nvSpPr>
        <p:spPr/>
        <p:txBody>
          <a:bodyPr>
            <a:normAutofit fontScale="92500"/>
          </a:bodyPr>
          <a:lstStyle/>
          <a:p>
            <a:r>
              <a:rPr lang="en-US" dirty="0"/>
              <a:t>Billions of dollars are being spent worldwide on the repair and maintenance of sewer systems and wastewater treatment plants. </a:t>
            </a:r>
            <a:r>
              <a:rPr lang="en-US" dirty="0" err="1"/>
              <a:t>Microbially</a:t>
            </a:r>
            <a:r>
              <a:rPr lang="en-US" dirty="0"/>
              <a:t>-induced corrosion causes damage via micro-organisms. Deterioration is caused by acid excretion which etches the surface of concrete, penetrating the mortar surface, especially in sewer systems. The mechanisms of concrete and reinforcement deterioration in sewer environments and microbially-induced corrosion (MIC) is very complex.</a:t>
            </a:r>
          </a:p>
          <a:p>
            <a:pPr marL="0" indent="0">
              <a:buNone/>
            </a:pPr>
            <a:r>
              <a:rPr lang="en-US" dirty="0"/>
              <a:t>The role of hydrogen sulfide and micro-organisms( SRB and SOB) in the deterioration of concrete in sewer environments and of repair and rehabilitation measures, including the following preventative measures: </a:t>
            </a:r>
          </a:p>
          <a:p>
            <a:endParaRPr lang="en-US" dirty="0"/>
          </a:p>
          <a:p>
            <a:pPr marL="385763" indent="-385763">
              <a:buAutoNum type="alphaLcParenBoth"/>
            </a:pPr>
            <a:r>
              <a:rPr lang="en-US" dirty="0"/>
              <a:t>modification of the materials used in construction of sewer pipes; </a:t>
            </a:r>
          </a:p>
          <a:p>
            <a:pPr marL="385763" indent="-385763">
              <a:buAutoNum type="alphaLcParenBoth"/>
            </a:pPr>
            <a:r>
              <a:rPr lang="en-US" dirty="0"/>
              <a:t>coatings; </a:t>
            </a:r>
          </a:p>
          <a:p>
            <a:pPr marL="385763" indent="-385763">
              <a:buAutoNum type="alphaLcParenBoth"/>
            </a:pPr>
            <a:r>
              <a:rPr lang="en-US" dirty="0"/>
              <a:t>sewer treatments. </a:t>
            </a:r>
          </a:p>
        </p:txBody>
      </p:sp>
    </p:spTree>
    <p:extLst>
      <p:ext uri="{BB962C8B-B14F-4D97-AF65-F5344CB8AC3E}">
        <p14:creationId xmlns:p14="http://schemas.microsoft.com/office/powerpoint/2010/main" val="161482198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382000" cy="1143000"/>
          </a:xfrm>
        </p:spPr>
        <p:txBody>
          <a:bodyPr/>
          <a:lstStyle/>
          <a:p>
            <a:r>
              <a:rPr lang="en-US" sz="3600" dirty="0"/>
              <a:t>How to protect concrete against MIC?</a:t>
            </a:r>
            <a:br>
              <a:rPr lang="en-US" sz="3600" dirty="0"/>
            </a:br>
            <a:endParaRPr lang="en-US" sz="3600" dirty="0"/>
          </a:p>
        </p:txBody>
      </p:sp>
      <p:sp>
        <p:nvSpPr>
          <p:cNvPr id="3" name="Content Placeholder 2"/>
          <p:cNvSpPr>
            <a:spLocks noGrp="1"/>
          </p:cNvSpPr>
          <p:nvPr>
            <p:ph idx="1"/>
          </p:nvPr>
        </p:nvSpPr>
        <p:spPr>
          <a:xfrm>
            <a:off x="838200" y="838200"/>
            <a:ext cx="8001000" cy="5181600"/>
          </a:xfrm>
          <a:gradFill>
            <a:gsLst>
              <a:gs pos="0">
                <a:schemeClr val="accent1">
                  <a:lumMod val="0"/>
                  <a:lumOff val="100000"/>
                </a:schemeClr>
              </a:gs>
              <a:gs pos="41000">
                <a:schemeClr val="accent1">
                  <a:lumMod val="0"/>
                  <a:lumOff val="100000"/>
                </a:schemeClr>
              </a:gs>
              <a:gs pos="100000">
                <a:schemeClr val="accent1">
                  <a:lumMod val="100000"/>
                </a:schemeClr>
              </a:gs>
            </a:gsLst>
            <a:path path="circle">
              <a:fillToRect l="50000" t="-80000" r="50000" b="180000"/>
            </a:path>
          </a:gradFill>
        </p:spPr>
        <p:txBody>
          <a:bodyPr>
            <a:normAutofit/>
          </a:bodyPr>
          <a:lstStyle/>
          <a:p>
            <a:endParaRPr lang="en-US" sz="2400" dirty="0"/>
          </a:p>
          <a:p>
            <a:r>
              <a:rPr lang="en-US" sz="2400" dirty="0"/>
              <a:t>Chlorine compounds such as bleach, sodium hypochlorite, calcium hypochlorite and ferric chloride and calcium nitrate salt are examples of chemicals that are effective in controlling H2S in wastewater collection systems and used by municipalities to control hydrogen sulfide-related odors and corrosion on a daily basis. However, chloride rich compounds  can promote corrosion of reinforcement rebars.</a:t>
            </a:r>
          </a:p>
          <a:p>
            <a:r>
              <a:rPr lang="en-US" sz="2400" dirty="0"/>
              <a:t>Migrating corrosion inhibitors and Surface applied Corrosion inhibitors appear to be a better alternative than nitrate and chloride rich compounds and more environmentally friendly chemical.</a:t>
            </a:r>
          </a:p>
          <a:p>
            <a:r>
              <a:rPr lang="en-US" sz="2400" dirty="0"/>
              <a:t>In this research project,  Commercially available Inhibitors and Admixture were evaluated.</a:t>
            </a:r>
          </a:p>
        </p:txBody>
      </p:sp>
    </p:spTree>
    <p:extLst>
      <p:ext uri="{BB962C8B-B14F-4D97-AF65-F5344CB8AC3E}">
        <p14:creationId xmlns:p14="http://schemas.microsoft.com/office/powerpoint/2010/main" val="97861957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EF2E46-66D9-4BA7-999A-83C183DB0FEB}"/>
              </a:ext>
            </a:extLst>
          </p:cNvPr>
          <p:cNvSpPr>
            <a:spLocks noGrp="1"/>
          </p:cNvSpPr>
          <p:nvPr>
            <p:ph type="title"/>
          </p:nvPr>
        </p:nvSpPr>
        <p:spPr>
          <a:xfrm>
            <a:off x="628650" y="365127"/>
            <a:ext cx="7886700" cy="625474"/>
          </a:xfrm>
        </p:spPr>
        <p:txBody>
          <a:bodyPr>
            <a:normAutofit fontScale="90000"/>
          </a:bodyPr>
          <a:lstStyle/>
          <a:p>
            <a:r>
              <a:rPr lang="en-US" b="1" dirty="0"/>
              <a:t>EXPERIMENTAL PROCEDURE</a:t>
            </a:r>
            <a:br>
              <a:rPr lang="en-US" b="1" dirty="0"/>
            </a:br>
            <a:endParaRPr lang="en-US" dirty="0"/>
          </a:p>
        </p:txBody>
      </p:sp>
      <p:sp>
        <p:nvSpPr>
          <p:cNvPr id="3" name="Content Placeholder 2">
            <a:extLst>
              <a:ext uri="{FF2B5EF4-FFF2-40B4-BE49-F238E27FC236}">
                <a16:creationId xmlns:a16="http://schemas.microsoft.com/office/drawing/2014/main" id="{E07E6391-CE5B-4764-B338-6092B1C1EE17}"/>
              </a:ext>
            </a:extLst>
          </p:cNvPr>
          <p:cNvSpPr>
            <a:spLocks noGrp="1"/>
          </p:cNvSpPr>
          <p:nvPr>
            <p:ph idx="1"/>
          </p:nvPr>
        </p:nvSpPr>
        <p:spPr>
          <a:xfrm>
            <a:off x="457200" y="838200"/>
            <a:ext cx="7886700" cy="4351338"/>
          </a:xfrm>
        </p:spPr>
        <p:txBody>
          <a:bodyPr>
            <a:normAutofit lnSpcReduction="10000"/>
          </a:bodyPr>
          <a:lstStyle/>
          <a:p>
            <a:r>
              <a:rPr lang="en-US" dirty="0"/>
              <a:t>A concrete mixture (4 Aggregate: 2 Sand: 1 Portland Cement type II with moderate sulphate resistant hydraulic cement) was used to make the concrete (0.5 W/C ratio).  The premixed concrete was used to cast 5x10 cm (2 inch x 4 inch) cylinders. Curing and compression tests were done per ASTM C31 and ASTM C39 standards, the compressive strength was on average 5,400 psi after four weeks of curing.  </a:t>
            </a:r>
          </a:p>
          <a:p>
            <a:r>
              <a:rPr lang="en-US" dirty="0"/>
              <a:t>Four types of samples were prepared: 1) samples surface coated with migrating corrosion inhibitor; 2) samples made with admixtures; 3) samples made with 5% admixtures and coated with surface applied migrating corrosion inhibitors; and 4) control samples (no admixtures, no corrosion inhibitor coatings). </a:t>
            </a:r>
          </a:p>
          <a:p>
            <a:r>
              <a:rPr lang="en-US" dirty="0"/>
              <a:t>Three layers of the surface applied migrating corrosion inhibitor (SACI-A and SACI-B) were applied to the cylindrical samples after curing and prior to the immersion corrosion tests. </a:t>
            </a:r>
          </a:p>
          <a:p>
            <a:endParaRPr lang="en-US" dirty="0"/>
          </a:p>
        </p:txBody>
      </p:sp>
    </p:spTree>
    <p:extLst>
      <p:ext uri="{BB962C8B-B14F-4D97-AF65-F5344CB8AC3E}">
        <p14:creationId xmlns:p14="http://schemas.microsoft.com/office/powerpoint/2010/main" val="9082903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F0AE3C-213C-4BAE-B09C-FB2E778FD6FA}"/>
              </a:ext>
            </a:extLst>
          </p:cNvPr>
          <p:cNvSpPr>
            <a:spLocks noGrp="1"/>
          </p:cNvSpPr>
          <p:nvPr>
            <p:ph type="title"/>
          </p:nvPr>
        </p:nvSpPr>
        <p:spPr>
          <a:xfrm>
            <a:off x="628650" y="76201"/>
            <a:ext cx="8210550" cy="1447800"/>
          </a:xfrm>
        </p:spPr>
        <p:txBody>
          <a:bodyPr>
            <a:normAutofit fontScale="90000"/>
          </a:bodyPr>
          <a:lstStyle/>
          <a:p>
            <a:r>
              <a:rPr lang="en-US" sz="3100" b="1" dirty="0"/>
              <a:t>‘Major Structural Damage’ at Surfside Florida Condo Complex due to corrosion of reinforced concrete, </a:t>
            </a:r>
            <a:br>
              <a:rPr lang="en-US" sz="3100" b="1" dirty="0"/>
            </a:br>
            <a:r>
              <a:rPr lang="en-US" sz="3100" dirty="0"/>
              <a:t>June 24, 2021</a:t>
            </a:r>
            <a:br>
              <a:rPr lang="en-US" b="1" dirty="0"/>
            </a:br>
            <a:endParaRPr lang="en-US" dirty="0"/>
          </a:p>
        </p:txBody>
      </p:sp>
      <p:pic>
        <p:nvPicPr>
          <p:cNvPr id="5" name="Content Placeholder 4">
            <a:extLst>
              <a:ext uri="{FF2B5EF4-FFF2-40B4-BE49-F238E27FC236}">
                <a16:creationId xmlns:a16="http://schemas.microsoft.com/office/drawing/2014/main" id="{8D2F41D0-5C29-4D27-9C9F-CAC7ABA8EA7F}"/>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28650" y="1219200"/>
            <a:ext cx="8267550" cy="4648200"/>
          </a:xfrm>
        </p:spPr>
      </p:pic>
    </p:spTree>
    <p:extLst>
      <p:ext uri="{BB962C8B-B14F-4D97-AF65-F5344CB8AC3E}">
        <p14:creationId xmlns:p14="http://schemas.microsoft.com/office/powerpoint/2010/main" val="233970078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BC05DA-2B3E-41A2-8CDC-A949FB591978}"/>
              </a:ext>
            </a:extLst>
          </p:cNvPr>
          <p:cNvSpPr>
            <a:spLocks noGrp="1"/>
          </p:cNvSpPr>
          <p:nvPr>
            <p:ph type="title"/>
          </p:nvPr>
        </p:nvSpPr>
        <p:spPr>
          <a:xfrm>
            <a:off x="76200" y="365126"/>
            <a:ext cx="8763000" cy="1325563"/>
          </a:xfrm>
        </p:spPr>
        <p:txBody>
          <a:bodyPr>
            <a:normAutofit/>
          </a:bodyPr>
          <a:lstStyle/>
          <a:p>
            <a:r>
              <a:rPr lang="en-US" sz="2400" dirty="0"/>
              <a:t>Sulfate attack layer thickness after 400 days exposure to highly acidic solution shows that Admix-A+SACI-B have the lowest sulfate reactions</a:t>
            </a:r>
          </a:p>
        </p:txBody>
      </p:sp>
      <p:pic>
        <p:nvPicPr>
          <p:cNvPr id="4" name="Content Placeholder 3">
            <a:extLst>
              <a:ext uri="{FF2B5EF4-FFF2-40B4-BE49-F238E27FC236}">
                <a16:creationId xmlns:a16="http://schemas.microsoft.com/office/drawing/2014/main" id="{5929C32D-D131-4741-887D-9E238612FAE4}"/>
              </a:ext>
            </a:extLst>
          </p:cNvPr>
          <p:cNvPicPr>
            <a:picLocks noGrp="1"/>
          </p:cNvPicPr>
          <p:nvPr>
            <p:ph idx="1"/>
          </p:nvPr>
        </p:nvPicPr>
        <p:blipFill>
          <a:blip r:embed="rId2"/>
          <a:stretch>
            <a:fillRect/>
          </a:stretch>
        </p:blipFill>
        <p:spPr>
          <a:xfrm>
            <a:off x="1066800" y="1752600"/>
            <a:ext cx="6562725" cy="4615656"/>
          </a:xfrm>
          <a:prstGeom prst="rect">
            <a:avLst/>
          </a:prstGeom>
        </p:spPr>
      </p:pic>
    </p:spTree>
    <p:extLst>
      <p:ext uri="{BB962C8B-B14F-4D97-AF65-F5344CB8AC3E}">
        <p14:creationId xmlns:p14="http://schemas.microsoft.com/office/powerpoint/2010/main" val="230672035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BC05DA-2B3E-41A2-8CDC-A949FB591978}"/>
              </a:ext>
            </a:extLst>
          </p:cNvPr>
          <p:cNvSpPr>
            <a:spLocks noGrp="1"/>
          </p:cNvSpPr>
          <p:nvPr>
            <p:ph type="title"/>
          </p:nvPr>
        </p:nvSpPr>
        <p:spPr>
          <a:xfrm>
            <a:off x="76200" y="365126"/>
            <a:ext cx="8763000" cy="1325563"/>
          </a:xfrm>
        </p:spPr>
        <p:txBody>
          <a:bodyPr>
            <a:normAutofit/>
          </a:bodyPr>
          <a:lstStyle/>
          <a:p>
            <a:r>
              <a:rPr lang="en-US" sz="2400" dirty="0"/>
              <a:t>Sulfate attack layer thickness after 750 days exposure to highly acidic solution shows that Admix-A+SACI-B and SACI-B still maintained their strength</a:t>
            </a:r>
          </a:p>
        </p:txBody>
      </p:sp>
      <p:sp>
        <p:nvSpPr>
          <p:cNvPr id="5" name="Content Placeholder 4">
            <a:extLst>
              <a:ext uri="{FF2B5EF4-FFF2-40B4-BE49-F238E27FC236}">
                <a16:creationId xmlns:a16="http://schemas.microsoft.com/office/drawing/2014/main" id="{02BFC301-8386-489A-830B-0CDE1CD42D96}"/>
              </a:ext>
            </a:extLst>
          </p:cNvPr>
          <p:cNvSpPr>
            <a:spLocks noGrp="1"/>
          </p:cNvSpPr>
          <p:nvPr>
            <p:ph idx="1"/>
          </p:nvPr>
        </p:nvSpPr>
        <p:spPr/>
        <p:txBody>
          <a:bodyPr/>
          <a:lstStyle/>
          <a:p>
            <a:pPr marL="0" indent="0">
              <a:buNone/>
            </a:pPr>
            <a:endParaRPr lang="en-US" dirty="0"/>
          </a:p>
        </p:txBody>
      </p:sp>
      <p:pic>
        <p:nvPicPr>
          <p:cNvPr id="10" name="Picture 9">
            <a:extLst>
              <a:ext uri="{FF2B5EF4-FFF2-40B4-BE49-F238E27FC236}">
                <a16:creationId xmlns:a16="http://schemas.microsoft.com/office/drawing/2014/main" id="{512C1DB3-77CE-4955-9A61-808F83CAE37D}"/>
              </a:ext>
            </a:extLst>
          </p:cNvPr>
          <p:cNvPicPr>
            <a:picLocks noChangeAspect="1"/>
          </p:cNvPicPr>
          <p:nvPr/>
        </p:nvPicPr>
        <p:blipFill rotWithShape="1">
          <a:blip r:embed="rId2"/>
          <a:srcRect r="12808"/>
          <a:stretch/>
        </p:blipFill>
        <p:spPr>
          <a:xfrm>
            <a:off x="228600" y="1600200"/>
            <a:ext cx="7972865" cy="5133824"/>
          </a:xfrm>
          <a:prstGeom prst="rect">
            <a:avLst/>
          </a:prstGeom>
        </p:spPr>
      </p:pic>
    </p:spTree>
    <p:extLst>
      <p:ext uri="{BB962C8B-B14F-4D97-AF65-F5344CB8AC3E}">
        <p14:creationId xmlns:p14="http://schemas.microsoft.com/office/powerpoint/2010/main" val="128455316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5">
            <a:extLst>
              <a:ext uri="{FF2B5EF4-FFF2-40B4-BE49-F238E27FC236}">
                <a16:creationId xmlns:a16="http://schemas.microsoft.com/office/drawing/2014/main" id="{F620C782-D503-4E3C-A748-1B314CE71761}"/>
              </a:ext>
            </a:extLst>
          </p:cNvPr>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0" name="Rectangle 8">
            <a:extLst>
              <a:ext uri="{FF2B5EF4-FFF2-40B4-BE49-F238E27FC236}">
                <a16:creationId xmlns:a16="http://schemas.microsoft.com/office/drawing/2014/main" id="{0A9CF6D3-EAEB-4E1A-84AA-EDEBF68A39CB}"/>
              </a:ext>
            </a:extLst>
          </p:cNvPr>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11" name="Chart 10">
            <a:extLst>
              <a:ext uri="{FF2B5EF4-FFF2-40B4-BE49-F238E27FC236}">
                <a16:creationId xmlns:a16="http://schemas.microsoft.com/office/drawing/2014/main" id="{8533229C-DF3D-4F1C-9650-D307C44AC279}"/>
              </a:ext>
            </a:extLst>
          </p:cNvPr>
          <p:cNvGraphicFramePr/>
          <p:nvPr>
            <p:extLst>
              <p:ext uri="{D42A27DB-BD31-4B8C-83A1-F6EECF244321}">
                <p14:modId xmlns:p14="http://schemas.microsoft.com/office/powerpoint/2010/main" val="563505247"/>
              </p:ext>
            </p:extLst>
          </p:nvPr>
        </p:nvGraphicFramePr>
        <p:xfrm>
          <a:off x="1143000" y="1066800"/>
          <a:ext cx="7391400" cy="4724400"/>
        </p:xfrm>
        <a:graphic>
          <a:graphicData uri="http://schemas.openxmlformats.org/drawingml/2006/chart">
            <c:chart xmlns:c="http://schemas.openxmlformats.org/drawingml/2006/chart" xmlns:r="http://schemas.openxmlformats.org/officeDocument/2006/relationships" r:id="rId2"/>
          </a:graphicData>
        </a:graphic>
      </p:graphicFrame>
      <p:sp>
        <p:nvSpPr>
          <p:cNvPr id="12" name="Rectangle 9">
            <a:extLst>
              <a:ext uri="{FF2B5EF4-FFF2-40B4-BE49-F238E27FC236}">
                <a16:creationId xmlns:a16="http://schemas.microsoft.com/office/drawing/2014/main" id="{DD69BB52-9E0D-4ED8-986D-E95E1B13433D}"/>
              </a:ext>
            </a:extLst>
          </p:cNvPr>
          <p:cNvSpPr>
            <a:spLocks noChangeArrowheads="1"/>
          </p:cNvSpPr>
          <p:nvPr/>
        </p:nvSpPr>
        <p:spPr bwMode="auto">
          <a:xfrm rot="10800000" flipV="1">
            <a:off x="1066800" y="6096000"/>
            <a:ext cx="6780407"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Comparison of compressive behavior for concrete samples after 400 days of immersion tests. The combination of Admix-A +SACI-B had the best performance in highly acidic solution.</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01556316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E5AE43D-37F0-49A7-B174-F63621D43DA2}"/>
              </a:ext>
            </a:extLst>
          </p:cNvPr>
          <p:cNvSpPr>
            <a:spLocks noGrp="1"/>
          </p:cNvSpPr>
          <p:nvPr>
            <p:ph idx="1"/>
          </p:nvPr>
        </p:nvSpPr>
        <p:spPr/>
        <p:txBody>
          <a:bodyPr/>
          <a:lstStyle/>
          <a:p>
            <a:endParaRPr lang="en-US" dirty="0"/>
          </a:p>
        </p:txBody>
      </p:sp>
      <p:sp>
        <p:nvSpPr>
          <p:cNvPr id="4" name="Rectangle 2">
            <a:extLst>
              <a:ext uri="{FF2B5EF4-FFF2-40B4-BE49-F238E27FC236}">
                <a16:creationId xmlns:a16="http://schemas.microsoft.com/office/drawing/2014/main" id="{75A4B299-FE8C-455D-AB6F-8DC657F0BA9A}"/>
              </a:ext>
            </a:extLst>
          </p:cNvPr>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5" name="Chart 4">
            <a:extLst>
              <a:ext uri="{FF2B5EF4-FFF2-40B4-BE49-F238E27FC236}">
                <a16:creationId xmlns:a16="http://schemas.microsoft.com/office/drawing/2014/main" id="{05729A00-E745-40CF-BD10-4E4D2D959156}"/>
              </a:ext>
            </a:extLst>
          </p:cNvPr>
          <p:cNvGraphicFramePr/>
          <p:nvPr>
            <p:extLst>
              <p:ext uri="{D42A27DB-BD31-4B8C-83A1-F6EECF244321}">
                <p14:modId xmlns:p14="http://schemas.microsoft.com/office/powerpoint/2010/main" val="3797611791"/>
              </p:ext>
            </p:extLst>
          </p:nvPr>
        </p:nvGraphicFramePr>
        <p:xfrm>
          <a:off x="762000" y="487095"/>
          <a:ext cx="7620000" cy="4755834"/>
        </p:xfrm>
        <a:graphic>
          <a:graphicData uri="http://schemas.openxmlformats.org/drawingml/2006/chart">
            <c:chart xmlns:c="http://schemas.openxmlformats.org/drawingml/2006/chart" xmlns:r="http://schemas.openxmlformats.org/officeDocument/2006/relationships" r:id="rId2"/>
          </a:graphicData>
        </a:graphic>
      </p:graphicFrame>
      <p:sp>
        <p:nvSpPr>
          <p:cNvPr id="6" name="Rectangle 3">
            <a:extLst>
              <a:ext uri="{FF2B5EF4-FFF2-40B4-BE49-F238E27FC236}">
                <a16:creationId xmlns:a16="http://schemas.microsoft.com/office/drawing/2014/main" id="{FDD15039-8680-465C-990F-4CDF1F70CD62}"/>
              </a:ext>
            </a:extLst>
          </p:cNvPr>
          <p:cNvSpPr>
            <a:spLocks noChangeArrowheads="1"/>
          </p:cNvSpPr>
          <p:nvPr/>
        </p:nvSpPr>
        <p:spPr bwMode="auto">
          <a:xfrm rot="10800000" flipV="1">
            <a:off x="1066800" y="5561410"/>
            <a:ext cx="6705600" cy="615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endParaRPr kumimoji="0" lang="en-US" altLang="en-US" sz="4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Comparison of sulfate attacks for 200 and 400 days exposure to highly acidic solution. SACI-B and Admix-A have the lowest sulfate attack reactions.</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56246479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0"/>
                <a:lumOff val="100000"/>
              </a:schemeClr>
            </a:gs>
            <a:gs pos="73000">
              <a:schemeClr val="accent1">
                <a:lumMod val="0"/>
                <a:lumOff val="100000"/>
              </a:schemeClr>
            </a:gs>
            <a:gs pos="100000">
              <a:schemeClr val="accent1">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FABEE4-219D-40AF-A311-DF89E7178EDB}"/>
              </a:ext>
            </a:extLst>
          </p:cNvPr>
          <p:cNvSpPr>
            <a:spLocks noGrp="1"/>
          </p:cNvSpPr>
          <p:nvPr>
            <p:ph type="title"/>
          </p:nvPr>
        </p:nvSpPr>
        <p:spPr>
          <a:xfrm>
            <a:off x="628650" y="365126"/>
            <a:ext cx="8439150" cy="1325563"/>
          </a:xfrm>
        </p:spPr>
        <p:txBody>
          <a:bodyPr>
            <a:normAutofit/>
          </a:bodyPr>
          <a:lstStyle/>
          <a:p>
            <a:r>
              <a:rPr lang="en-US" sz="2700" dirty="0"/>
              <a:t>Sulfate attack layer thickness after 400 days exposure to highly acidic solution</a:t>
            </a:r>
            <a:endParaRPr lang="en-US" dirty="0"/>
          </a:p>
        </p:txBody>
      </p:sp>
      <p:graphicFrame>
        <p:nvGraphicFramePr>
          <p:cNvPr id="4" name="Chart 3">
            <a:extLst>
              <a:ext uri="{FF2B5EF4-FFF2-40B4-BE49-F238E27FC236}">
                <a16:creationId xmlns:a16="http://schemas.microsoft.com/office/drawing/2014/main" id="{C332A74F-9EB2-4FC7-9852-414D534DC910}"/>
              </a:ext>
            </a:extLst>
          </p:cNvPr>
          <p:cNvGraphicFramePr/>
          <p:nvPr>
            <p:extLst>
              <p:ext uri="{D42A27DB-BD31-4B8C-83A1-F6EECF244321}">
                <p14:modId xmlns:p14="http://schemas.microsoft.com/office/powerpoint/2010/main" val="2513979265"/>
              </p:ext>
            </p:extLst>
          </p:nvPr>
        </p:nvGraphicFramePr>
        <p:xfrm>
          <a:off x="76200" y="1219201"/>
          <a:ext cx="8839200" cy="56388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10840769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C40B00-D457-4F9D-93A6-88FBD44DCEE3}"/>
              </a:ext>
            </a:extLst>
          </p:cNvPr>
          <p:cNvSpPr>
            <a:spLocks noGrp="1"/>
          </p:cNvSpPr>
          <p:nvPr>
            <p:ph type="title"/>
          </p:nvPr>
        </p:nvSpPr>
        <p:spPr>
          <a:xfrm>
            <a:off x="466725" y="228600"/>
            <a:ext cx="8210550" cy="1325563"/>
          </a:xfrm>
        </p:spPr>
        <p:txBody>
          <a:bodyPr>
            <a:normAutofit/>
          </a:bodyPr>
          <a:lstStyle/>
          <a:p>
            <a:r>
              <a:rPr lang="en-US" sz="2000" dirty="0"/>
              <a:t>Etched micrographs of the concrete control samples after immersion for 200 days, shows severe sulfate attacks and cracking of the concrete due to severe chemical MIC attacks.</a:t>
            </a:r>
          </a:p>
        </p:txBody>
      </p:sp>
      <p:pic>
        <p:nvPicPr>
          <p:cNvPr id="4" name="Content Placeholder 3">
            <a:extLst>
              <a:ext uri="{FF2B5EF4-FFF2-40B4-BE49-F238E27FC236}">
                <a16:creationId xmlns:a16="http://schemas.microsoft.com/office/drawing/2014/main" id="{752EE9F2-B081-45C9-8E51-7FEA9ECFB2C8}"/>
              </a:ext>
            </a:extLst>
          </p:cNvPr>
          <p:cNvPicPr>
            <a:picLocks noGrp="1"/>
          </p:cNvPicPr>
          <p:nvPr>
            <p:ph idx="1"/>
          </p:nvPr>
        </p:nvPicPr>
        <p:blipFill>
          <a:blip r:embed="rId2"/>
          <a:stretch>
            <a:fillRect/>
          </a:stretch>
        </p:blipFill>
        <p:spPr>
          <a:xfrm>
            <a:off x="838200" y="1696665"/>
            <a:ext cx="7753349" cy="5105399"/>
          </a:xfrm>
          <a:prstGeom prst="rect">
            <a:avLst/>
          </a:prstGeom>
        </p:spPr>
      </p:pic>
    </p:spTree>
    <p:extLst>
      <p:ext uri="{BB962C8B-B14F-4D97-AF65-F5344CB8AC3E}">
        <p14:creationId xmlns:p14="http://schemas.microsoft.com/office/powerpoint/2010/main" val="203346661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73036C-49B9-4D86-BF40-ECE7DE9AF923}"/>
              </a:ext>
            </a:extLst>
          </p:cNvPr>
          <p:cNvSpPr>
            <a:spLocks noGrp="1"/>
          </p:cNvSpPr>
          <p:nvPr>
            <p:ph type="title"/>
          </p:nvPr>
        </p:nvSpPr>
        <p:spPr>
          <a:xfrm>
            <a:off x="628650" y="73026"/>
            <a:ext cx="8362950" cy="1603374"/>
          </a:xfrm>
        </p:spPr>
        <p:txBody>
          <a:bodyPr>
            <a:normAutofit fontScale="90000"/>
          </a:bodyPr>
          <a:lstStyle/>
          <a:p>
            <a:r>
              <a:rPr lang="en-US" sz="2200" dirty="0"/>
              <a:t>Comparison of concrete sections used to measure the sulfate attack layer thickness after 200 days, both Admix-A and SACI-B are very effective resisting sulfate attack. The control sample showed more than 24.5% thickness, </a:t>
            </a:r>
            <a:br>
              <a:rPr lang="en-US" sz="2200" dirty="0"/>
            </a:br>
            <a:r>
              <a:rPr lang="en-US" sz="1800" dirty="0"/>
              <a:t>(etched with Phenolphthalein).</a:t>
            </a:r>
            <a:br>
              <a:rPr lang="en-US" sz="1800" dirty="0"/>
            </a:br>
            <a:endParaRPr lang="en-US" sz="1800" dirty="0"/>
          </a:p>
        </p:txBody>
      </p:sp>
      <p:pic>
        <p:nvPicPr>
          <p:cNvPr id="4" name="Content Placeholder 3">
            <a:extLst>
              <a:ext uri="{FF2B5EF4-FFF2-40B4-BE49-F238E27FC236}">
                <a16:creationId xmlns:a16="http://schemas.microsoft.com/office/drawing/2014/main" id="{6DFA721C-13D8-462F-AD4F-413F60B7E694}"/>
              </a:ext>
            </a:extLst>
          </p:cNvPr>
          <p:cNvPicPr>
            <a:picLocks noGrp="1"/>
          </p:cNvPicPr>
          <p:nvPr>
            <p:ph idx="1"/>
          </p:nvPr>
        </p:nvPicPr>
        <p:blipFill>
          <a:blip r:embed="rId2"/>
          <a:stretch>
            <a:fillRect/>
          </a:stretch>
        </p:blipFill>
        <p:spPr>
          <a:xfrm>
            <a:off x="838200" y="1371600"/>
            <a:ext cx="7772400" cy="5413375"/>
          </a:xfrm>
          <a:prstGeom prst="rect">
            <a:avLst/>
          </a:prstGeom>
        </p:spPr>
      </p:pic>
    </p:spTree>
    <p:extLst>
      <p:ext uri="{BB962C8B-B14F-4D97-AF65-F5344CB8AC3E}">
        <p14:creationId xmlns:p14="http://schemas.microsoft.com/office/powerpoint/2010/main" val="88874250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B3DAFF-25DB-4BB7-8D50-07CDFAD945D9}"/>
              </a:ext>
            </a:extLst>
          </p:cNvPr>
          <p:cNvSpPr>
            <a:spLocks noGrp="1"/>
          </p:cNvSpPr>
          <p:nvPr>
            <p:ph type="title"/>
          </p:nvPr>
        </p:nvSpPr>
        <p:spPr/>
        <p:txBody>
          <a:bodyPr>
            <a:normAutofit fontScale="90000"/>
          </a:bodyPr>
          <a:lstStyle/>
          <a:p>
            <a:r>
              <a:rPr lang="en-US" dirty="0"/>
              <a:t>Comparison of Concrete sections used to measure the sulfate attack layer thickness after 400 days.</a:t>
            </a:r>
          </a:p>
        </p:txBody>
      </p:sp>
      <p:pic>
        <p:nvPicPr>
          <p:cNvPr id="4" name="Content Placeholder 3">
            <a:extLst>
              <a:ext uri="{FF2B5EF4-FFF2-40B4-BE49-F238E27FC236}">
                <a16:creationId xmlns:a16="http://schemas.microsoft.com/office/drawing/2014/main" id="{4F1A21A8-8706-453F-9D8D-A13B7EA64E42}"/>
              </a:ext>
            </a:extLst>
          </p:cNvPr>
          <p:cNvPicPr>
            <a:picLocks noGrp="1"/>
          </p:cNvPicPr>
          <p:nvPr>
            <p:ph idx="1"/>
          </p:nvPr>
        </p:nvPicPr>
        <p:blipFill>
          <a:blip r:embed="rId2"/>
          <a:stretch>
            <a:fillRect/>
          </a:stretch>
        </p:blipFill>
        <p:spPr>
          <a:xfrm>
            <a:off x="533400" y="1524000"/>
            <a:ext cx="8077200" cy="5234923"/>
          </a:xfrm>
          <a:prstGeom prst="rect">
            <a:avLst/>
          </a:prstGeom>
        </p:spPr>
      </p:pic>
    </p:spTree>
    <p:extLst>
      <p:ext uri="{BB962C8B-B14F-4D97-AF65-F5344CB8AC3E}">
        <p14:creationId xmlns:p14="http://schemas.microsoft.com/office/powerpoint/2010/main" val="393389708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BCFEAA-99BA-43AD-95B6-46C38AAE3ED3}"/>
              </a:ext>
            </a:extLst>
          </p:cNvPr>
          <p:cNvSpPr>
            <a:spLocks noGrp="1"/>
          </p:cNvSpPr>
          <p:nvPr>
            <p:ph type="title"/>
          </p:nvPr>
        </p:nvSpPr>
        <p:spPr>
          <a:xfrm>
            <a:off x="609600" y="152400"/>
            <a:ext cx="7886700" cy="1325563"/>
          </a:xfrm>
        </p:spPr>
        <p:txBody>
          <a:bodyPr/>
          <a:lstStyle/>
          <a:p>
            <a:r>
              <a:rPr lang="en-US" dirty="0"/>
              <a:t>Conclusions</a:t>
            </a:r>
          </a:p>
        </p:txBody>
      </p:sp>
      <p:sp>
        <p:nvSpPr>
          <p:cNvPr id="3" name="Content Placeholder 2">
            <a:extLst>
              <a:ext uri="{FF2B5EF4-FFF2-40B4-BE49-F238E27FC236}">
                <a16:creationId xmlns:a16="http://schemas.microsoft.com/office/drawing/2014/main" id="{B235731B-A49F-4468-AE7A-D880867549E1}"/>
              </a:ext>
            </a:extLst>
          </p:cNvPr>
          <p:cNvSpPr>
            <a:spLocks noGrp="1"/>
          </p:cNvSpPr>
          <p:nvPr>
            <p:ph idx="1"/>
          </p:nvPr>
        </p:nvSpPr>
        <p:spPr>
          <a:xfrm>
            <a:off x="381000" y="1295400"/>
            <a:ext cx="8686800" cy="5486400"/>
          </a:xfrm>
        </p:spPr>
        <p:txBody>
          <a:bodyPr>
            <a:normAutofit fontScale="92500" lnSpcReduction="20000"/>
          </a:bodyPr>
          <a:lstStyle/>
          <a:p>
            <a:r>
              <a:rPr lang="en-US" sz="2200" dirty="0">
                <a:latin typeface="Times New Roman" panose="02020603050405020304" pitchFamily="18" charset="0"/>
                <a:cs typeface="Times New Roman" panose="02020603050405020304" pitchFamily="18" charset="0"/>
              </a:rPr>
              <a:t>Microbiologically influenced corrosion of concrete was investigated in a highly acidic solution +300 sulfide (similar to SRB and SOB attacks) for more than 400 day. The concrete control samples suffered severe corrosion attack, presenting with a very thick sulfate layer, surface etching, disintegration of concrete (more than 12.0 mm) and significant loss of compressive strength, more than 78% after 400 days exposure</a:t>
            </a:r>
          </a:p>
          <a:p>
            <a:r>
              <a:rPr lang="en-US" sz="2200" dirty="0">
                <a:latin typeface="Times New Roman" panose="02020603050405020304" pitchFamily="18" charset="0"/>
                <a:cs typeface="Times New Roman" panose="02020603050405020304" pitchFamily="18" charset="0"/>
              </a:rPr>
              <a:t>Admixture-A and surface applied SACI-B, a super hydrophobic corrosion inhibitor, showed excellent protection for the concrete samples without any loss of strength and a very thin layer of sulfate attack (~0.1-0.5 mm) for 200 day immersion tests. After 400 day immersion tests the strength loss for these samples was less than 8%. </a:t>
            </a:r>
          </a:p>
          <a:p>
            <a:r>
              <a:rPr lang="en-US" sz="2200" dirty="0">
                <a:latin typeface="Times New Roman" panose="02020603050405020304" pitchFamily="18" charset="0"/>
                <a:cs typeface="Times New Roman" panose="02020603050405020304" pitchFamily="18" charset="0"/>
              </a:rPr>
              <a:t>Admixture-A and surface applied SACI-B has showed a minimum chemical attacks (d</a:t>
            </a:r>
            <a:r>
              <a:rPr lang="en-US" altLang="en-US" sz="2200" dirty="0">
                <a:latin typeface="Times New Roman" panose="02020603050405020304" pitchFamily="18" charset="0"/>
                <a:cs typeface="Times New Roman" panose="02020603050405020304" pitchFamily="18" charset="0"/>
              </a:rPr>
              <a:t>eterioration), still maintained ~90% of concrete strength</a:t>
            </a:r>
            <a:r>
              <a:rPr lang="en-US" altLang="en-US" sz="2200" dirty="0">
                <a:solidFill>
                  <a:srgbClr val="FF0000"/>
                </a:solidFill>
                <a:latin typeface="Times New Roman" panose="02020603050405020304" pitchFamily="18" charset="0"/>
                <a:cs typeface="Times New Roman" panose="02020603050405020304" pitchFamily="18" charset="0"/>
              </a:rPr>
              <a:t> </a:t>
            </a:r>
            <a:r>
              <a:rPr lang="en-US" sz="2200" dirty="0">
                <a:latin typeface="Times New Roman" panose="02020603050405020304" pitchFamily="18" charset="0"/>
                <a:cs typeface="Times New Roman" panose="02020603050405020304" pitchFamily="18" charset="0"/>
              </a:rPr>
              <a:t>after 750 days </a:t>
            </a:r>
          </a:p>
          <a:p>
            <a:r>
              <a:rPr lang="en-US" sz="2200" dirty="0">
                <a:latin typeface="Times New Roman" panose="02020603050405020304" pitchFamily="18" charset="0"/>
                <a:cs typeface="Times New Roman" panose="02020603050405020304" pitchFamily="18" charset="0"/>
              </a:rPr>
              <a:t>SACI-A showed some improvement and protection in the short term, however, due to its low surface adhesion, ultimately, the concrete samples showed some strength loss due to the sulfate attack after 150 days of exposure tests.</a:t>
            </a:r>
          </a:p>
          <a:p>
            <a:pPr marL="0" indent="0">
              <a:buNone/>
            </a:pPr>
            <a:endParaRPr lang="en-US" sz="2200" dirty="0">
              <a:latin typeface="Times New Roman" panose="02020603050405020304" pitchFamily="18" charset="0"/>
              <a:cs typeface="Times New Roman" panose="02020603050405020304" pitchFamily="18" charset="0"/>
            </a:endParaRPr>
          </a:p>
          <a:p>
            <a:pPr marL="0" indent="0">
              <a:buNone/>
            </a:pPr>
            <a:r>
              <a:rPr lang="en-US" sz="2200" dirty="0">
                <a:latin typeface="Times New Roman" panose="02020603050405020304" pitchFamily="18" charset="0"/>
                <a:cs typeface="Times New Roman" panose="02020603050405020304" pitchFamily="18" charset="0"/>
              </a:rPr>
              <a:t>In summary, to assure a satisfactory performance for concrete structures (such as manhole, channels and pipes) in aggressive (sulfate rich) waste water systems, a combination of admixture-A and surface applied (highly hydrophobic) SACI-B is recommended. </a:t>
            </a:r>
          </a:p>
          <a:p>
            <a:pPr marL="0" indent="0">
              <a:buNone/>
            </a:pPr>
            <a:endParaRPr lang="en-US" dirty="0"/>
          </a:p>
        </p:txBody>
      </p:sp>
    </p:spTree>
    <p:extLst>
      <p:ext uri="{BB962C8B-B14F-4D97-AF65-F5344CB8AC3E}">
        <p14:creationId xmlns:p14="http://schemas.microsoft.com/office/powerpoint/2010/main" val="16050004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45557C-0F3A-4AEE-806B-77F2F139DF45}"/>
              </a:ext>
            </a:extLst>
          </p:cNvPr>
          <p:cNvSpPr>
            <a:spLocks noGrp="1"/>
          </p:cNvSpPr>
          <p:nvPr>
            <p:ph type="title"/>
          </p:nvPr>
        </p:nvSpPr>
        <p:spPr/>
        <p:txBody>
          <a:bodyPr/>
          <a:lstStyle/>
          <a:p>
            <a:endParaRPr lang="en-US" dirty="0"/>
          </a:p>
        </p:txBody>
      </p:sp>
      <p:pic>
        <p:nvPicPr>
          <p:cNvPr id="1025" name="Picture 4">
            <a:extLst>
              <a:ext uri="{FF2B5EF4-FFF2-40B4-BE49-F238E27FC236}">
                <a16:creationId xmlns:a16="http://schemas.microsoft.com/office/drawing/2014/main" id="{CCCCD1C7-EF37-4E66-8F51-FBD759CBE62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62553" y="57241"/>
            <a:ext cx="4230678" cy="297638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F82ECEDC-8E33-4A35-AF59-D9486C78C14E}"/>
              </a:ext>
            </a:extLst>
          </p:cNvPr>
          <p:cNvSpPr>
            <a:spLocks noChangeArrowheads="1"/>
          </p:cNvSpPr>
          <p:nvPr/>
        </p:nvSpPr>
        <p:spPr bwMode="auto">
          <a:xfrm>
            <a:off x="685800" y="-338138"/>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5" name="Rectangle 4">
            <a:extLst>
              <a:ext uri="{FF2B5EF4-FFF2-40B4-BE49-F238E27FC236}">
                <a16:creationId xmlns:a16="http://schemas.microsoft.com/office/drawing/2014/main" id="{E4BAA9CA-9762-44CF-BED4-54B407C0D402}"/>
              </a:ext>
            </a:extLst>
          </p:cNvPr>
          <p:cNvSpPr>
            <a:spLocks noChangeArrowheads="1"/>
          </p:cNvSpPr>
          <p:nvPr/>
        </p:nvSpPr>
        <p:spPr bwMode="auto">
          <a:xfrm>
            <a:off x="685800" y="29718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6" name="Rectangle 5">
            <a:extLst>
              <a:ext uri="{FF2B5EF4-FFF2-40B4-BE49-F238E27FC236}">
                <a16:creationId xmlns:a16="http://schemas.microsoft.com/office/drawing/2014/main" id="{DD6931DB-3E5A-4B47-AB49-19F004240D7C}"/>
              </a:ext>
            </a:extLst>
          </p:cNvPr>
          <p:cNvSpPr>
            <a:spLocks noChangeArrowheads="1"/>
          </p:cNvSpPr>
          <p:nvPr/>
        </p:nvSpPr>
        <p:spPr bwMode="auto">
          <a:xfrm>
            <a:off x="304801" y="3670381"/>
            <a:ext cx="8915504" cy="31700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The </a:t>
            </a:r>
            <a:r>
              <a:rPr kumimoji="0" lang="en-US" altLang="en-US" sz="2000" b="0" i="0" u="none" strike="noStrike" cap="none" normalizeH="0" baseline="0" dirty="0" err="1">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Peljesac</a:t>
            </a:r>
            <a:r>
              <a:rPr kumimoji="0" lang="en-US" altLang="en-US" sz="20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Bridge  Croatia’s Adriatic coastline. July 2022</a:t>
            </a:r>
          </a:p>
          <a:p>
            <a:pPr lvl="0" eaLnBrk="0" fontAlgn="base" hangingPunct="0">
              <a:spcBef>
                <a:spcPct val="0"/>
              </a:spcBef>
              <a:spcAft>
                <a:spcPct val="0"/>
              </a:spcAft>
            </a:pPr>
            <a:r>
              <a:rPr kumimoji="0" lang="en-US" altLang="en-US" sz="20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The USD $500M, 2.4-kilometre beam and cable-stayed structure, protected by</a:t>
            </a:r>
            <a:r>
              <a:rPr kumimoji="0" lang="en-US" altLang="en-US" sz="2000" b="0" i="0" u="none" strike="noStrike" cap="none" normalizeH="0" baseline="0" dirty="0">
                <a:ln>
                  <a:noFill/>
                </a:ln>
                <a:solidFill>
                  <a:srgbClr val="FF0000"/>
                </a:solidFill>
                <a:effectLst/>
                <a:latin typeface="Arial" panose="020B0604020202020204" pitchFamily="34" charset="0"/>
                <a:ea typeface="Calibri" panose="020F0502020204030204" pitchFamily="34" charset="0"/>
                <a:cs typeface="Arial" panose="020B0604020202020204" pitchFamily="34" charset="0"/>
              </a:rPr>
              <a:t> </a:t>
            </a:r>
            <a:r>
              <a:rPr kumimoji="0" lang="en-US" altLang="en-US" sz="2000" b="0" i="0" u="none" strike="noStrike" cap="none" normalizeH="0" baseline="0" dirty="0">
                <a:ln>
                  <a:noFill/>
                </a:ln>
                <a:effectLst/>
                <a:latin typeface="Arial" panose="020B0604020202020204" pitchFamily="34" charset="0"/>
                <a:ea typeface="Calibri" panose="020F0502020204030204" pitchFamily="34" charset="0"/>
                <a:cs typeface="Arial" panose="020B0604020202020204" pitchFamily="34" charset="0"/>
              </a:rPr>
              <a:t>Surface Applied </a:t>
            </a:r>
            <a:r>
              <a:rPr kumimoji="0" lang="en-US" altLang="en-US" sz="20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Corrosion inhibitor and </a:t>
            </a:r>
            <a:r>
              <a:rPr lang="en-US" altLang="en-US" sz="2000" dirty="0">
                <a:latin typeface="Arial" panose="020B0604020202020204" pitchFamily="34" charset="0"/>
                <a:cs typeface="Arial" panose="020B0604020202020204" pitchFamily="34" charset="0"/>
              </a:rPr>
              <a:t>Migrating Corrosion Inhibitor</a:t>
            </a:r>
            <a:r>
              <a:rPr kumimoji="0" lang="en-US" altLang="en-US" sz="20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admixture.</a:t>
            </a:r>
          </a:p>
          <a:p>
            <a:pPr lvl="0" eaLnBrk="0" fontAlgn="base" hangingPunct="0">
              <a:spcBef>
                <a:spcPct val="0"/>
              </a:spcBef>
              <a:spcAft>
                <a:spcPct val="0"/>
              </a:spcAft>
            </a:pPr>
            <a:endParaRPr kumimoji="0" lang="en-US" altLang="en-US" sz="40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p>
            <a:pPr lvl="0" eaLnBrk="0" fontAlgn="base" hangingPunct="0">
              <a:spcBef>
                <a:spcPct val="0"/>
              </a:spcBef>
              <a:spcAft>
                <a:spcPct val="0"/>
              </a:spcAft>
            </a:pPr>
            <a:r>
              <a:rPr lang="en-US" altLang="en-US" sz="4000" dirty="0">
                <a:latin typeface="Arial" panose="020B0604020202020204" pitchFamily="34" charset="0"/>
                <a:cs typeface="Arial" panose="020B0604020202020204" pitchFamily="34" charset="0"/>
              </a:rPr>
              <a:t>Questions?</a:t>
            </a:r>
          </a:p>
          <a:p>
            <a:pPr lvl="0" eaLnBrk="0" fontAlgn="base" hangingPunct="0">
              <a:spcBef>
                <a:spcPct val="0"/>
              </a:spcBef>
              <a:spcAft>
                <a:spcPct val="0"/>
              </a:spcAft>
            </a:pPr>
            <a:endParaRPr kumimoji="0" lang="en-US" altLang="en-US" sz="40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pic>
        <p:nvPicPr>
          <p:cNvPr id="9" name="Picture 8">
            <a:extLst>
              <a:ext uri="{FF2B5EF4-FFF2-40B4-BE49-F238E27FC236}">
                <a16:creationId xmlns:a16="http://schemas.microsoft.com/office/drawing/2014/main" id="{349F98A8-9139-4D49-A0C3-A77F9570D2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 y="57241"/>
            <a:ext cx="4462391" cy="2976380"/>
          </a:xfrm>
          <a:prstGeom prst="rect">
            <a:avLst/>
          </a:prstGeom>
        </p:spPr>
      </p:pic>
    </p:spTree>
    <p:extLst>
      <p:ext uri="{BB962C8B-B14F-4D97-AF65-F5344CB8AC3E}">
        <p14:creationId xmlns:p14="http://schemas.microsoft.com/office/powerpoint/2010/main" val="39476812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9" name="Rectangle 5"/>
          <p:cNvSpPr>
            <a:spLocks noGrp="1" noChangeArrowheads="1"/>
          </p:cNvSpPr>
          <p:nvPr>
            <p:ph type="title"/>
          </p:nvPr>
        </p:nvSpPr>
        <p:spPr>
          <a:xfrm>
            <a:off x="228600" y="-403225"/>
            <a:ext cx="7898476" cy="1384300"/>
          </a:xfrm>
        </p:spPr>
        <p:txBody>
          <a:bodyPr/>
          <a:lstStyle/>
          <a:p>
            <a:r>
              <a:rPr lang="en-US" altLang="en-US" sz="3600" dirty="0">
                <a:solidFill>
                  <a:srgbClr val="FF0000"/>
                </a:solidFill>
                <a:latin typeface="Arial Narrow" pitchFamily="34" charset="0"/>
              </a:rPr>
              <a:t>Concrete structures Deterioration</a:t>
            </a:r>
            <a:r>
              <a:rPr lang="en-US" altLang="en-US" sz="3600" dirty="0">
                <a:solidFill>
                  <a:srgbClr val="FF0000"/>
                </a:solidFill>
              </a:rPr>
              <a:t> </a:t>
            </a:r>
          </a:p>
        </p:txBody>
      </p:sp>
      <p:sp>
        <p:nvSpPr>
          <p:cNvPr id="4" name="Content Placeholder 3"/>
          <p:cNvSpPr>
            <a:spLocks noGrp="1"/>
          </p:cNvSpPr>
          <p:nvPr>
            <p:ph sz="half" idx="1"/>
          </p:nvPr>
        </p:nvSpPr>
        <p:spPr/>
        <p:txBody>
          <a:bodyPr/>
          <a:lstStyle/>
          <a:p>
            <a:endParaRPr lang="en-US" dirty="0"/>
          </a:p>
        </p:txBody>
      </p:sp>
      <p:pic>
        <p:nvPicPr>
          <p:cNvPr id="98337" name="Picture 33" descr="bridge legs"/>
          <p:cNvPicPr>
            <a:picLocks noGrp="1" noChangeAspect="1" noChangeArrowheads="1"/>
          </p:cNvPicPr>
          <p:nvPr>
            <p:ph sz="quarter" idx="2"/>
          </p:nvPr>
        </p:nvPicPr>
        <p:blipFill>
          <a:blip r:embed="rId2">
            <a:lum contrast="6000"/>
            <a:extLst>
              <a:ext uri="{28A0092B-C50C-407E-A947-70E740481C1C}">
                <a14:useLocalDpi xmlns:a14="http://schemas.microsoft.com/office/drawing/2010/main" val="0"/>
              </a:ext>
            </a:extLst>
          </a:blip>
          <a:srcRect l="520" t="8011" r="2632" b="4489"/>
          <a:stretch>
            <a:fillRect/>
          </a:stretch>
        </p:blipFill>
        <p:spPr>
          <a:xfrm>
            <a:off x="864524" y="1295400"/>
            <a:ext cx="4876800" cy="26209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 name="Content Placeholder 2"/>
          <p:cNvPicPr>
            <a:picLocks noGrp="1" noChangeAspect="1"/>
          </p:cNvPicPr>
          <p:nvPr>
            <p:ph sz="quarter" idx="3"/>
          </p:nvPr>
        </p:nvPicPr>
        <p:blipFill>
          <a:blip r:embed="rId3">
            <a:extLst>
              <a:ext uri="{28A0092B-C50C-407E-A947-70E740481C1C}">
                <a14:useLocalDpi xmlns:a14="http://schemas.microsoft.com/office/drawing/2010/main" val="0"/>
              </a:ext>
            </a:extLst>
          </a:blip>
          <a:stretch>
            <a:fillRect/>
          </a:stretch>
        </p:blipFill>
        <p:spPr>
          <a:xfrm>
            <a:off x="5029200" y="4004224"/>
            <a:ext cx="3581400" cy="2396576"/>
          </a:xfrm>
        </p:spPr>
      </p:pic>
      <p:pic>
        <p:nvPicPr>
          <p:cNvPr id="98332" name="Picture 28"/>
          <p:cNvPicPr>
            <a:picLocks noChangeAspect="1" noChangeArrowheads="1"/>
          </p:cNvPicPr>
          <p:nvPr/>
        </p:nvPicPr>
        <p:blipFill>
          <a:blip r:embed="rId4" cstate="print">
            <a:lum bright="6000"/>
            <a:extLst>
              <a:ext uri="{28A0092B-C50C-407E-A947-70E740481C1C}">
                <a14:useLocalDpi xmlns:a14="http://schemas.microsoft.com/office/drawing/2010/main" val="0"/>
              </a:ext>
            </a:extLst>
          </a:blip>
          <a:srcRect l="6119" t="5769" r="2103" b="13461"/>
          <a:stretch>
            <a:fillRect/>
          </a:stretch>
        </p:blipFill>
        <p:spPr bwMode="auto">
          <a:xfrm>
            <a:off x="6006638" y="428897"/>
            <a:ext cx="2743200" cy="34874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9" descr="https://tse4.mm.bing.net/th?id=OIP.M2e8e23051ee420eea53d60a2723b4656o0&amp;pid=15.1&amp;P=0&amp;w=327&amp;h=186"/>
          <p:cNvPicPr/>
          <p:nvPr/>
        </p:nvPicPr>
        <p:blipFill>
          <a:blip r:embed="rId5">
            <a:extLst>
              <a:ext uri="{28A0092B-C50C-407E-A947-70E740481C1C}">
                <a14:useLocalDpi xmlns:a14="http://schemas.microsoft.com/office/drawing/2010/main" val="0"/>
              </a:ext>
            </a:extLst>
          </a:blip>
          <a:srcRect/>
          <a:stretch>
            <a:fillRect/>
          </a:stretch>
        </p:blipFill>
        <p:spPr bwMode="auto">
          <a:xfrm>
            <a:off x="609600" y="3962400"/>
            <a:ext cx="4286068" cy="2448719"/>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p:txBody>
          <a:bodyPr/>
          <a:lstStyle/>
          <a:p>
            <a:r>
              <a:rPr lang="en-US" altLang="en-US" dirty="0">
                <a:solidFill>
                  <a:srgbClr val="FF0000"/>
                </a:solidFill>
                <a:latin typeface="Arial Narrow" pitchFamily="34" charset="0"/>
              </a:rPr>
              <a:t>Objective of our research program</a:t>
            </a:r>
          </a:p>
        </p:txBody>
      </p:sp>
      <p:sp>
        <p:nvSpPr>
          <p:cNvPr id="12291" name="Rectangle 3"/>
          <p:cNvSpPr>
            <a:spLocks noGrp="1" noChangeArrowheads="1"/>
          </p:cNvSpPr>
          <p:nvPr>
            <p:ph idx="1"/>
          </p:nvPr>
        </p:nvSpPr>
        <p:spPr>
          <a:xfrm>
            <a:off x="304800" y="1905000"/>
            <a:ext cx="8534400" cy="4343400"/>
          </a:xfrm>
        </p:spPr>
        <p:txBody>
          <a:bodyPr>
            <a:normAutofit/>
          </a:bodyPr>
          <a:lstStyle/>
          <a:p>
            <a:pPr marL="115888" indent="0">
              <a:buFontTx/>
              <a:buNone/>
            </a:pPr>
            <a:r>
              <a:rPr lang="en-US" altLang="en-US" dirty="0">
                <a:latin typeface="Arial Narrow" pitchFamily="34" charset="0"/>
              </a:rPr>
              <a:t>Corrosion is one of the primary concerns in the durability of structures. </a:t>
            </a:r>
          </a:p>
          <a:p>
            <a:pPr marL="115888" indent="0">
              <a:buFontTx/>
              <a:buNone/>
            </a:pPr>
            <a:r>
              <a:rPr lang="en-US" altLang="en-US" dirty="0">
                <a:latin typeface="Arial Narrow" pitchFamily="34" charset="0"/>
              </a:rPr>
              <a:t>Past 25 years research efforts have been made to find corrosion protection and inhibition processes to prolong the life of existing structures and  minimize corrosion damages in new structures.</a:t>
            </a:r>
          </a:p>
          <a:p>
            <a:pPr marL="115888" indent="0">
              <a:buFontTx/>
              <a:buNone/>
            </a:pPr>
            <a:endParaRPr lang="en-US" altLang="en-US" dirty="0">
              <a:latin typeface="Arial Narrow" pitchFamily="34" charset="0"/>
            </a:endParaRPr>
          </a:p>
          <a:p>
            <a:pPr marL="115888" indent="0">
              <a:buNone/>
            </a:pPr>
            <a:r>
              <a:rPr lang="en-US" b="1" dirty="0"/>
              <a:t>Research Significance</a:t>
            </a:r>
            <a:endParaRPr lang="en-US" dirty="0"/>
          </a:p>
          <a:p>
            <a:pPr marL="115888" indent="0">
              <a:buNone/>
            </a:pPr>
            <a:r>
              <a:rPr lang="en-US" dirty="0"/>
              <a:t>Can  we use of admixtures, migrating corrosion inhibitors  and surface applied corrosion inhibitors that are very effective in high chloride environment to inhibit MIC?</a:t>
            </a:r>
            <a:endParaRPr lang="en-US" altLang="en-US" dirty="0">
              <a:latin typeface="Arial Narrow" pitchFamily="34" charset="0"/>
            </a:endParaRPr>
          </a:p>
          <a:p>
            <a:pPr>
              <a:buFontTx/>
              <a:buNone/>
            </a:pPr>
            <a:r>
              <a:rPr lang="en-US" altLang="en-US" dirty="0">
                <a:latin typeface="Arial Narrow" pitchFamily="34" charset="0"/>
              </a:rPr>
              <a:t>	</a:t>
            </a:r>
          </a:p>
        </p:txBody>
      </p:sp>
    </p:spTree>
    <p:extLst>
      <p:ext uri="{BB962C8B-B14F-4D97-AF65-F5344CB8AC3E}">
        <p14:creationId xmlns:p14="http://schemas.microsoft.com/office/powerpoint/2010/main" val="18465071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AB3194-605D-4E84-BBFD-C5FD8C2A702C}"/>
              </a:ext>
            </a:extLst>
          </p:cNvPr>
          <p:cNvSpPr>
            <a:spLocks noGrp="1"/>
          </p:cNvSpPr>
          <p:nvPr>
            <p:ph type="title"/>
          </p:nvPr>
        </p:nvSpPr>
        <p:spPr>
          <a:xfrm>
            <a:off x="457200" y="2321147"/>
            <a:ext cx="8229600" cy="546100"/>
          </a:xfrm>
        </p:spPr>
        <p:txBody>
          <a:bodyPr/>
          <a:lstStyle/>
          <a:p>
            <a:r>
              <a:rPr lang="en-US" dirty="0"/>
              <a:t>Concrete curing reactions</a:t>
            </a:r>
          </a:p>
        </p:txBody>
      </p:sp>
      <p:sp>
        <p:nvSpPr>
          <p:cNvPr id="7" name="Rectangle 3">
            <a:extLst>
              <a:ext uri="{FF2B5EF4-FFF2-40B4-BE49-F238E27FC236}">
                <a16:creationId xmlns:a16="http://schemas.microsoft.com/office/drawing/2014/main" id="{2E21CBC8-6464-42C6-8C92-E923F8890C34}"/>
              </a:ext>
            </a:extLst>
          </p:cNvPr>
          <p:cNvSpPr>
            <a:spLocks noGrp="1" noChangeArrowheads="1"/>
          </p:cNvSpPr>
          <p:nvPr>
            <p:ph sz="half" idx="1"/>
          </p:nvPr>
        </p:nvSpPr>
        <p:spPr>
          <a:xfrm>
            <a:off x="381000" y="2895600"/>
            <a:ext cx="8382000" cy="3962400"/>
          </a:xfrm>
        </p:spPr>
        <p:txBody>
          <a:bodyPr>
            <a:normAutofit fontScale="62500" lnSpcReduction="20000"/>
          </a:bodyPr>
          <a:lstStyle/>
          <a:p>
            <a:pPr eaLnBrk="1" hangingPunct="1">
              <a:buFont typeface="Wingdings" panose="05000000000000000000" pitchFamily="2" charset="2"/>
              <a:buNone/>
              <a:defRPr/>
            </a:pPr>
            <a:r>
              <a:rPr lang="en-US" altLang="en-US" sz="1800" dirty="0"/>
              <a:t>	</a:t>
            </a:r>
            <a:r>
              <a:rPr lang="en-US" altLang="en-US" sz="2900" dirty="0">
                <a:solidFill>
                  <a:schemeClr val="tx2"/>
                </a:solidFill>
                <a:effectLst/>
              </a:rPr>
              <a:t>2(3CaO.SiO</a:t>
            </a:r>
            <a:r>
              <a:rPr lang="en-US" altLang="en-US" sz="2900" baseline="-25000" dirty="0">
                <a:solidFill>
                  <a:schemeClr val="tx2"/>
                </a:solidFill>
                <a:effectLst/>
              </a:rPr>
              <a:t>2</a:t>
            </a:r>
            <a:r>
              <a:rPr lang="en-US" altLang="en-US" sz="2900" dirty="0">
                <a:solidFill>
                  <a:schemeClr val="tx2"/>
                </a:solidFill>
                <a:effectLst/>
              </a:rPr>
              <a:t>) + 6H</a:t>
            </a:r>
            <a:r>
              <a:rPr lang="en-US" altLang="en-US" sz="2900" baseline="-25000" dirty="0">
                <a:solidFill>
                  <a:schemeClr val="tx2"/>
                </a:solidFill>
                <a:effectLst/>
              </a:rPr>
              <a:t>2</a:t>
            </a:r>
            <a:r>
              <a:rPr lang="en-US" altLang="en-US" sz="2900" dirty="0">
                <a:solidFill>
                  <a:schemeClr val="tx2"/>
                </a:solidFill>
                <a:effectLst/>
              </a:rPr>
              <a:t>O = 3CaO.2SiO</a:t>
            </a:r>
            <a:r>
              <a:rPr lang="en-US" altLang="en-US" sz="2900" baseline="-25000" dirty="0">
                <a:solidFill>
                  <a:schemeClr val="tx2"/>
                </a:solidFill>
                <a:effectLst/>
              </a:rPr>
              <a:t>2</a:t>
            </a:r>
            <a:r>
              <a:rPr lang="en-US" altLang="en-US" sz="2900" dirty="0">
                <a:solidFill>
                  <a:schemeClr val="tx2"/>
                </a:solidFill>
                <a:effectLst/>
              </a:rPr>
              <a:t>.3H</a:t>
            </a:r>
            <a:r>
              <a:rPr lang="en-US" altLang="en-US" sz="2900" baseline="-25000" dirty="0">
                <a:solidFill>
                  <a:schemeClr val="tx2"/>
                </a:solidFill>
                <a:effectLst/>
              </a:rPr>
              <a:t>2</a:t>
            </a:r>
            <a:r>
              <a:rPr lang="en-US" altLang="en-US" sz="2900" dirty="0">
                <a:solidFill>
                  <a:schemeClr val="tx2"/>
                </a:solidFill>
                <a:effectLst/>
              </a:rPr>
              <a:t>O + 3Ca(OH)</a:t>
            </a:r>
            <a:r>
              <a:rPr lang="en-US" altLang="en-US" sz="2900" baseline="-25000" dirty="0">
                <a:solidFill>
                  <a:schemeClr val="tx2"/>
                </a:solidFill>
                <a:effectLst/>
              </a:rPr>
              <a:t>2</a:t>
            </a:r>
            <a:endParaRPr lang="en-US" altLang="en-US" sz="2900" dirty="0">
              <a:solidFill>
                <a:schemeClr val="tx2"/>
              </a:solidFill>
              <a:effectLst/>
            </a:endParaRPr>
          </a:p>
          <a:p>
            <a:pPr eaLnBrk="1" hangingPunct="1">
              <a:buFont typeface="Wingdings" panose="05000000000000000000" pitchFamily="2" charset="2"/>
              <a:buNone/>
              <a:defRPr/>
            </a:pPr>
            <a:r>
              <a:rPr lang="en-US" altLang="en-US" sz="2900" dirty="0">
                <a:solidFill>
                  <a:schemeClr val="tx2"/>
                </a:solidFill>
                <a:effectLst/>
              </a:rPr>
              <a:t>   			 (Tricalcium silicate)            (</a:t>
            </a:r>
            <a:r>
              <a:rPr lang="en-US" altLang="en-US" sz="2900" dirty="0" err="1">
                <a:solidFill>
                  <a:schemeClr val="tx2"/>
                </a:solidFill>
                <a:effectLst/>
              </a:rPr>
              <a:t>Tobermerite</a:t>
            </a:r>
            <a:r>
              <a:rPr lang="en-US" altLang="en-US" sz="2900" dirty="0">
                <a:solidFill>
                  <a:schemeClr val="tx2"/>
                </a:solidFill>
                <a:effectLst/>
              </a:rPr>
              <a:t> gel)</a:t>
            </a:r>
          </a:p>
          <a:p>
            <a:pPr eaLnBrk="1" hangingPunct="1">
              <a:buFont typeface="Wingdings" panose="05000000000000000000" pitchFamily="2" charset="2"/>
              <a:buNone/>
              <a:defRPr/>
            </a:pPr>
            <a:r>
              <a:rPr lang="en-US" altLang="en-US" sz="2900" dirty="0">
                <a:solidFill>
                  <a:schemeClr val="tx2"/>
                </a:solidFill>
                <a:effectLst/>
              </a:rPr>
              <a:t>	2(2CaO.SiO</a:t>
            </a:r>
            <a:r>
              <a:rPr lang="en-US" altLang="en-US" sz="2900" baseline="-25000" dirty="0">
                <a:solidFill>
                  <a:schemeClr val="tx2"/>
                </a:solidFill>
                <a:effectLst/>
              </a:rPr>
              <a:t>2</a:t>
            </a:r>
            <a:r>
              <a:rPr lang="en-US" altLang="en-US" sz="2900" dirty="0">
                <a:solidFill>
                  <a:schemeClr val="tx2"/>
                </a:solidFill>
                <a:effectLst/>
              </a:rPr>
              <a:t>) + 4H</a:t>
            </a:r>
            <a:r>
              <a:rPr lang="en-US" altLang="en-US" sz="2900" baseline="-25000" dirty="0">
                <a:solidFill>
                  <a:schemeClr val="tx2"/>
                </a:solidFill>
                <a:effectLst/>
              </a:rPr>
              <a:t>2</a:t>
            </a:r>
            <a:r>
              <a:rPr lang="en-US" altLang="en-US" sz="2900" dirty="0">
                <a:solidFill>
                  <a:schemeClr val="tx2"/>
                </a:solidFill>
                <a:effectLst/>
              </a:rPr>
              <a:t>O = 3CaO.2SiO</a:t>
            </a:r>
            <a:r>
              <a:rPr lang="en-US" altLang="en-US" sz="2900" baseline="-25000" dirty="0">
                <a:solidFill>
                  <a:schemeClr val="tx2"/>
                </a:solidFill>
                <a:effectLst/>
              </a:rPr>
              <a:t>2</a:t>
            </a:r>
            <a:r>
              <a:rPr lang="en-US" altLang="en-US" sz="2900" dirty="0">
                <a:solidFill>
                  <a:schemeClr val="tx2"/>
                </a:solidFill>
                <a:effectLst/>
              </a:rPr>
              <a:t>.3H</a:t>
            </a:r>
            <a:r>
              <a:rPr lang="en-US" altLang="en-US" sz="2900" baseline="-25000" dirty="0">
                <a:solidFill>
                  <a:schemeClr val="tx2"/>
                </a:solidFill>
                <a:effectLst/>
              </a:rPr>
              <a:t>2</a:t>
            </a:r>
            <a:r>
              <a:rPr lang="en-US" altLang="en-US" sz="2900" dirty="0">
                <a:solidFill>
                  <a:schemeClr val="tx2"/>
                </a:solidFill>
                <a:effectLst/>
              </a:rPr>
              <a:t>O+Ca(OH)</a:t>
            </a:r>
            <a:r>
              <a:rPr lang="en-US" altLang="en-US" sz="2900" baseline="-25000" dirty="0">
                <a:solidFill>
                  <a:schemeClr val="tx2"/>
                </a:solidFill>
                <a:effectLst/>
              </a:rPr>
              <a:t>2</a:t>
            </a:r>
            <a:endParaRPr lang="en-US" altLang="en-US" sz="2900" dirty="0">
              <a:solidFill>
                <a:schemeClr val="tx2"/>
              </a:solidFill>
              <a:effectLst/>
            </a:endParaRPr>
          </a:p>
          <a:p>
            <a:pPr eaLnBrk="1" hangingPunct="1">
              <a:buFont typeface="Wingdings" panose="05000000000000000000" pitchFamily="2" charset="2"/>
              <a:buNone/>
              <a:defRPr/>
            </a:pPr>
            <a:r>
              <a:rPr lang="en-US" altLang="en-US" sz="2900" dirty="0">
                <a:solidFill>
                  <a:schemeClr val="tx2"/>
                </a:solidFill>
                <a:effectLst/>
              </a:rPr>
              <a:t>    				(Dicalcium silicate)	(</a:t>
            </a:r>
            <a:r>
              <a:rPr lang="en-US" altLang="en-US" sz="2900" dirty="0" err="1">
                <a:solidFill>
                  <a:schemeClr val="tx2"/>
                </a:solidFill>
                <a:effectLst/>
              </a:rPr>
              <a:t>Tobermerite</a:t>
            </a:r>
            <a:r>
              <a:rPr lang="en-US" altLang="en-US" sz="2900" dirty="0">
                <a:solidFill>
                  <a:schemeClr val="tx2"/>
                </a:solidFill>
                <a:effectLst/>
              </a:rPr>
              <a:t> gel)</a:t>
            </a:r>
          </a:p>
          <a:p>
            <a:pPr eaLnBrk="1" hangingPunct="1">
              <a:buFont typeface="Wingdings" panose="05000000000000000000" pitchFamily="2" charset="2"/>
              <a:buNone/>
              <a:defRPr/>
            </a:pPr>
            <a:r>
              <a:rPr lang="en-US" altLang="en-US" sz="2900" dirty="0">
                <a:solidFill>
                  <a:schemeClr val="tx2"/>
                </a:solidFill>
                <a:effectLst/>
              </a:rPr>
              <a:t>	3CaO.Al</a:t>
            </a:r>
            <a:r>
              <a:rPr lang="en-US" altLang="en-US" sz="2900" baseline="-25000" dirty="0">
                <a:solidFill>
                  <a:schemeClr val="tx2"/>
                </a:solidFill>
                <a:effectLst/>
              </a:rPr>
              <a:t>2</a:t>
            </a:r>
            <a:r>
              <a:rPr lang="en-US" altLang="en-US" sz="2900" dirty="0">
                <a:solidFill>
                  <a:schemeClr val="tx2"/>
                </a:solidFill>
                <a:effectLst/>
              </a:rPr>
              <a:t>O</a:t>
            </a:r>
            <a:r>
              <a:rPr lang="en-US" altLang="en-US" sz="2900" baseline="-25000" dirty="0">
                <a:solidFill>
                  <a:schemeClr val="tx2"/>
                </a:solidFill>
                <a:effectLst/>
              </a:rPr>
              <a:t>3 </a:t>
            </a:r>
            <a:r>
              <a:rPr lang="en-US" altLang="en-US" sz="2900" dirty="0">
                <a:solidFill>
                  <a:schemeClr val="tx2"/>
                </a:solidFill>
                <a:effectLst/>
              </a:rPr>
              <a:t>+ 12H</a:t>
            </a:r>
            <a:r>
              <a:rPr lang="en-US" altLang="en-US" sz="2900" baseline="-25000" dirty="0">
                <a:solidFill>
                  <a:schemeClr val="tx2"/>
                </a:solidFill>
                <a:effectLst/>
              </a:rPr>
              <a:t>2</a:t>
            </a:r>
            <a:r>
              <a:rPr lang="en-US" altLang="en-US" sz="2900" dirty="0">
                <a:solidFill>
                  <a:schemeClr val="tx2"/>
                </a:solidFill>
                <a:effectLst/>
              </a:rPr>
              <a:t>O + Ca(OH)</a:t>
            </a:r>
            <a:r>
              <a:rPr lang="en-US" altLang="en-US" sz="2900" baseline="-25000" dirty="0">
                <a:solidFill>
                  <a:schemeClr val="tx2"/>
                </a:solidFill>
                <a:effectLst/>
              </a:rPr>
              <a:t>2</a:t>
            </a:r>
            <a:r>
              <a:rPr lang="en-US" altLang="en-US" sz="2900" dirty="0">
                <a:solidFill>
                  <a:schemeClr val="tx2"/>
                </a:solidFill>
                <a:effectLst/>
              </a:rPr>
              <a:t> = 3CaO. Al</a:t>
            </a:r>
            <a:r>
              <a:rPr lang="en-US" altLang="en-US" sz="2900" baseline="-25000" dirty="0">
                <a:solidFill>
                  <a:schemeClr val="tx2"/>
                </a:solidFill>
                <a:effectLst/>
              </a:rPr>
              <a:t>2</a:t>
            </a:r>
            <a:r>
              <a:rPr lang="en-US" altLang="en-US" sz="2900" dirty="0">
                <a:solidFill>
                  <a:schemeClr val="tx2"/>
                </a:solidFill>
                <a:effectLst/>
              </a:rPr>
              <a:t>O</a:t>
            </a:r>
            <a:r>
              <a:rPr lang="en-US" altLang="en-US" sz="2900" baseline="-25000" dirty="0">
                <a:solidFill>
                  <a:schemeClr val="tx2"/>
                </a:solidFill>
                <a:effectLst/>
              </a:rPr>
              <a:t>3</a:t>
            </a:r>
            <a:r>
              <a:rPr lang="en-US" altLang="en-US" sz="2900" dirty="0">
                <a:solidFill>
                  <a:schemeClr val="tx2"/>
                </a:solidFill>
                <a:effectLst/>
              </a:rPr>
              <a:t>. Ca(OH)</a:t>
            </a:r>
            <a:r>
              <a:rPr lang="en-US" altLang="en-US" sz="2900" baseline="-25000" dirty="0">
                <a:solidFill>
                  <a:schemeClr val="tx2"/>
                </a:solidFill>
                <a:effectLst/>
              </a:rPr>
              <a:t>2</a:t>
            </a:r>
            <a:r>
              <a:rPr lang="en-US" altLang="en-US" sz="2900" dirty="0">
                <a:solidFill>
                  <a:schemeClr val="tx2"/>
                </a:solidFill>
                <a:effectLst/>
              </a:rPr>
              <a:t>.12H2O</a:t>
            </a:r>
          </a:p>
          <a:p>
            <a:pPr eaLnBrk="1" hangingPunct="1">
              <a:buFont typeface="Wingdings" panose="05000000000000000000" pitchFamily="2" charset="2"/>
              <a:buNone/>
              <a:defRPr/>
            </a:pPr>
            <a:r>
              <a:rPr lang="en-US" altLang="en-US" sz="2900" dirty="0">
                <a:solidFill>
                  <a:schemeClr val="tx2"/>
                </a:solidFill>
                <a:effectLst/>
              </a:rPr>
              <a:t> 		(Tricalcium aluminate)   		(Tetra-calcium aluminate hydrate)</a:t>
            </a:r>
          </a:p>
          <a:p>
            <a:pPr eaLnBrk="1" hangingPunct="1">
              <a:buFont typeface="Wingdings" panose="05000000000000000000" pitchFamily="2" charset="2"/>
              <a:buNone/>
              <a:defRPr/>
            </a:pPr>
            <a:r>
              <a:rPr lang="en-US" altLang="en-US" sz="2900" dirty="0">
                <a:solidFill>
                  <a:schemeClr val="tx2"/>
                </a:solidFill>
                <a:effectLst/>
              </a:rPr>
              <a:t>	</a:t>
            </a:r>
          </a:p>
          <a:p>
            <a:pPr eaLnBrk="1" hangingPunct="1">
              <a:buFont typeface="Wingdings" panose="05000000000000000000" pitchFamily="2" charset="2"/>
              <a:buNone/>
              <a:defRPr/>
            </a:pPr>
            <a:r>
              <a:rPr lang="en-US" altLang="en-US" sz="2900" dirty="0">
                <a:solidFill>
                  <a:schemeClr val="tx2"/>
                </a:solidFill>
                <a:effectLst/>
              </a:rPr>
              <a:t>		- C</a:t>
            </a:r>
            <a:r>
              <a:rPr lang="en-US" altLang="en-US" sz="2900" baseline="-25000" dirty="0">
                <a:solidFill>
                  <a:schemeClr val="tx2"/>
                </a:solidFill>
                <a:effectLst/>
              </a:rPr>
              <a:t>3</a:t>
            </a:r>
            <a:r>
              <a:rPr lang="en-US" altLang="en-US" sz="2900" dirty="0">
                <a:solidFill>
                  <a:schemeClr val="tx2"/>
                </a:solidFill>
                <a:effectLst/>
              </a:rPr>
              <a:t>S hardens rapidly: responsible for early strength</a:t>
            </a:r>
          </a:p>
          <a:p>
            <a:pPr eaLnBrk="1" hangingPunct="1">
              <a:buFont typeface="Wingdings" panose="05000000000000000000" pitchFamily="2" charset="2"/>
              <a:buNone/>
              <a:defRPr/>
            </a:pPr>
            <a:r>
              <a:rPr lang="en-US" altLang="en-US" sz="2900" dirty="0">
                <a:solidFill>
                  <a:schemeClr val="tx2"/>
                </a:solidFill>
                <a:effectLst/>
              </a:rPr>
              <a:t>       	- C</a:t>
            </a:r>
            <a:r>
              <a:rPr lang="en-US" altLang="en-US" sz="2900" baseline="-25000" dirty="0">
                <a:solidFill>
                  <a:schemeClr val="tx2"/>
                </a:solidFill>
                <a:effectLst/>
              </a:rPr>
              <a:t>2</a:t>
            </a:r>
            <a:r>
              <a:rPr lang="en-US" altLang="en-US" sz="2900" dirty="0">
                <a:solidFill>
                  <a:schemeClr val="tx2"/>
                </a:solidFill>
                <a:effectLst/>
              </a:rPr>
              <a:t>S hardens slowly and responsible for strength gain beyond one week</a:t>
            </a:r>
          </a:p>
          <a:p>
            <a:pPr eaLnBrk="1" hangingPunct="1">
              <a:buFont typeface="Wingdings" panose="05000000000000000000" pitchFamily="2" charset="2"/>
              <a:buNone/>
              <a:defRPr/>
            </a:pPr>
            <a:endParaRPr lang="en-US" altLang="en-US" sz="2900" dirty="0">
              <a:solidFill>
                <a:schemeClr val="tx2"/>
              </a:solidFill>
              <a:effectLst/>
            </a:endParaRPr>
          </a:p>
          <a:p>
            <a:pPr eaLnBrk="1" hangingPunct="1">
              <a:buFont typeface="Wingdings" panose="05000000000000000000" pitchFamily="2" charset="2"/>
              <a:buNone/>
              <a:defRPr/>
            </a:pPr>
            <a:r>
              <a:rPr lang="en-US" altLang="en-US" sz="2900" dirty="0">
                <a:solidFill>
                  <a:schemeClr val="tx2"/>
                </a:solidFill>
              </a:rPr>
              <a:t>The water quality is critical not to take away any Ca ions from the binding gel </a:t>
            </a:r>
          </a:p>
          <a:p>
            <a:pPr eaLnBrk="1" hangingPunct="1">
              <a:buFont typeface="Wingdings" panose="05000000000000000000" pitchFamily="2" charset="2"/>
              <a:buNone/>
              <a:defRPr/>
            </a:pPr>
            <a:r>
              <a:rPr lang="en-US" altLang="en-US" sz="2900" dirty="0">
                <a:solidFill>
                  <a:schemeClr val="tx2"/>
                </a:solidFill>
              </a:rPr>
              <a:t>otherwise lower concrete strength</a:t>
            </a:r>
            <a:endParaRPr lang="en-US" altLang="en-US" sz="2900" dirty="0">
              <a:solidFill>
                <a:schemeClr val="tx2"/>
              </a:solidFill>
              <a:effectLst/>
            </a:endParaRPr>
          </a:p>
          <a:p>
            <a:pPr eaLnBrk="1" hangingPunct="1">
              <a:buFont typeface="Wingdings" panose="05000000000000000000" pitchFamily="2" charset="2"/>
              <a:buNone/>
              <a:defRPr/>
            </a:pPr>
            <a:r>
              <a:rPr lang="en-US" altLang="en-US" sz="2900" dirty="0">
                <a:solidFill>
                  <a:schemeClr val="tx2"/>
                </a:solidFill>
                <a:effectLst/>
              </a:rPr>
              <a:t>       	</a:t>
            </a:r>
          </a:p>
        </p:txBody>
      </p:sp>
      <p:pic>
        <p:nvPicPr>
          <p:cNvPr id="9" name="Picture 8">
            <a:extLst>
              <a:ext uri="{FF2B5EF4-FFF2-40B4-BE49-F238E27FC236}">
                <a16:creationId xmlns:a16="http://schemas.microsoft.com/office/drawing/2014/main" id="{320463AC-0654-4BA3-938C-FE610ED4B1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1" y="74756"/>
            <a:ext cx="3464720" cy="2293884"/>
          </a:xfrm>
          <a:prstGeom prst="rect">
            <a:avLst/>
          </a:prstGeom>
        </p:spPr>
      </p:pic>
      <p:graphicFrame>
        <p:nvGraphicFramePr>
          <p:cNvPr id="3" name="Object 2">
            <a:extLst>
              <a:ext uri="{FF2B5EF4-FFF2-40B4-BE49-F238E27FC236}">
                <a16:creationId xmlns:a16="http://schemas.microsoft.com/office/drawing/2014/main" id="{8069AE99-BFF0-4515-8008-CA7FB01E8B41}"/>
              </a:ext>
            </a:extLst>
          </p:cNvPr>
          <p:cNvGraphicFramePr>
            <a:graphicFrameLocks noChangeAspect="1"/>
          </p:cNvGraphicFramePr>
          <p:nvPr>
            <p:extLst>
              <p:ext uri="{D42A27DB-BD31-4B8C-83A1-F6EECF244321}">
                <p14:modId xmlns:p14="http://schemas.microsoft.com/office/powerpoint/2010/main" val="3440117259"/>
              </p:ext>
            </p:extLst>
          </p:nvPr>
        </p:nvGraphicFramePr>
        <p:xfrm>
          <a:off x="98425" y="98425"/>
          <a:ext cx="1892300" cy="371475"/>
        </p:xfrm>
        <a:graphic>
          <a:graphicData uri="http://schemas.openxmlformats.org/presentationml/2006/ole">
            <mc:AlternateContent xmlns:mc="http://schemas.openxmlformats.org/markup-compatibility/2006">
              <mc:Choice xmlns:v="urn:schemas-microsoft-com:vml" Requires="v">
                <p:oleObj spid="_x0000_s1064" name="Packager Shell Object" showAsIcon="1" r:id="rId4" imgW="1891800" imgH="372240" progId="Package">
                  <p:embed/>
                </p:oleObj>
              </mc:Choice>
              <mc:Fallback>
                <p:oleObj name="Packager Shell Object" showAsIcon="1" r:id="rId4" imgW="1891800" imgH="372240" progId="Package">
                  <p:embed/>
                  <p:pic>
                    <p:nvPicPr>
                      <p:cNvPr id="0" name=""/>
                      <p:cNvPicPr/>
                      <p:nvPr/>
                    </p:nvPicPr>
                    <p:blipFill>
                      <a:blip r:embed="rId5"/>
                      <a:stretch>
                        <a:fillRect/>
                      </a:stretch>
                    </p:blipFill>
                    <p:spPr>
                      <a:xfrm>
                        <a:off x="98425" y="98425"/>
                        <a:ext cx="1892300" cy="371475"/>
                      </a:xfrm>
                      <a:prstGeom prst="rect">
                        <a:avLst/>
                      </a:prstGeom>
                    </p:spPr>
                  </p:pic>
                </p:oleObj>
              </mc:Fallback>
            </mc:AlternateContent>
          </a:graphicData>
        </a:graphic>
      </p:graphicFrame>
      <p:pic>
        <p:nvPicPr>
          <p:cNvPr id="8" name="Picture 7" descr="23 Types of Concrete Used in Construction and their Applications - The  Constructor">
            <a:extLst>
              <a:ext uri="{FF2B5EF4-FFF2-40B4-BE49-F238E27FC236}">
                <a16:creationId xmlns:a16="http://schemas.microsoft.com/office/drawing/2014/main" id="{B5386F3B-9666-4BEB-871F-CCDEE9333127}"/>
              </a:ext>
            </a:extLst>
          </p:cNvPr>
          <p:cNvPicPr/>
          <p:nvPr/>
        </p:nvPicPr>
        <p:blipFill>
          <a:blip r:embed="rId6">
            <a:extLst>
              <a:ext uri="{28A0092B-C50C-407E-A947-70E740481C1C}">
                <a14:useLocalDpi xmlns:a14="http://schemas.microsoft.com/office/drawing/2010/main" val="0"/>
              </a:ext>
            </a:extLst>
          </a:blip>
          <a:srcRect/>
          <a:stretch>
            <a:fillRect/>
          </a:stretch>
        </p:blipFill>
        <p:spPr bwMode="auto">
          <a:xfrm>
            <a:off x="4226722" y="74755"/>
            <a:ext cx="3850478" cy="2293884"/>
          </a:xfrm>
          <a:prstGeom prst="rect">
            <a:avLst/>
          </a:prstGeom>
          <a:noFill/>
          <a:ln>
            <a:noFill/>
          </a:ln>
        </p:spPr>
      </p:pic>
    </p:spTree>
    <p:extLst>
      <p:ext uri="{BB962C8B-B14F-4D97-AF65-F5344CB8AC3E}">
        <p14:creationId xmlns:p14="http://schemas.microsoft.com/office/powerpoint/2010/main" val="28507446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4" name="Rectangle 6"/>
          <p:cNvSpPr>
            <a:spLocks noGrp="1" noChangeArrowheads="1"/>
          </p:cNvSpPr>
          <p:nvPr>
            <p:ph type="title"/>
          </p:nvPr>
        </p:nvSpPr>
        <p:spPr>
          <a:xfrm>
            <a:off x="228600" y="459581"/>
            <a:ext cx="4633784" cy="1143000"/>
          </a:xfrm>
        </p:spPr>
        <p:txBody>
          <a:bodyPr/>
          <a:lstStyle/>
          <a:p>
            <a:r>
              <a:rPr lang="en-US" altLang="en-US" dirty="0">
                <a:solidFill>
                  <a:srgbClr val="00B050"/>
                </a:solidFill>
                <a:latin typeface="Arial Narrow" pitchFamily="34" charset="0"/>
              </a:rPr>
              <a:t>Corrosion Damages</a:t>
            </a:r>
          </a:p>
        </p:txBody>
      </p:sp>
      <p:pic>
        <p:nvPicPr>
          <p:cNvPr id="119812" name="Picture 4" descr="corrosion process"/>
          <p:cNvPicPr>
            <a:picLocks noGrp="1" noChangeAspect="1" noChangeArrowheads="1"/>
          </p:cNvPicPr>
          <p:nvPr>
            <p:ph idx="4294967295"/>
          </p:nvPr>
        </p:nvPicPr>
        <p:blipFill rotWithShape="1">
          <a:blip r:embed="rId2">
            <a:extLst>
              <a:ext uri="{28A0092B-C50C-407E-A947-70E740481C1C}">
                <a14:useLocalDpi xmlns:a14="http://schemas.microsoft.com/office/drawing/2010/main" val="0"/>
              </a:ext>
            </a:extLst>
          </a:blip>
          <a:srcRect l="3093" t="10183" r="3093" b="11740"/>
          <a:stretch/>
        </p:blipFill>
        <p:spPr>
          <a:xfrm>
            <a:off x="0" y="1905000"/>
            <a:ext cx="8894763" cy="4495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 name="Picture 3" descr="https://tse2.mm.bing.net/th?id=OIP.qX7JPKs-fB4ztgOpX95DAwD2C4&amp;pid=15.1&amp;P=0&amp;w=226&amp;h=170"/>
          <p:cNvPicPr/>
          <p:nvPr/>
        </p:nvPicPr>
        <p:blipFill>
          <a:blip r:embed="rId3">
            <a:extLst>
              <a:ext uri="{28A0092B-C50C-407E-A947-70E740481C1C}">
                <a14:useLocalDpi xmlns:a14="http://schemas.microsoft.com/office/drawing/2010/main" val="0"/>
              </a:ext>
            </a:extLst>
          </a:blip>
          <a:srcRect/>
          <a:stretch>
            <a:fillRect/>
          </a:stretch>
        </p:blipFill>
        <p:spPr bwMode="auto">
          <a:xfrm>
            <a:off x="5334000" y="157162"/>
            <a:ext cx="3510280" cy="2205038"/>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708" name="Rectangle 4"/>
          <p:cNvSpPr>
            <a:spLocks noGrp="1" noChangeArrowheads="1"/>
          </p:cNvSpPr>
          <p:nvPr>
            <p:ph type="title"/>
          </p:nvPr>
        </p:nvSpPr>
        <p:spPr/>
        <p:txBody>
          <a:bodyPr>
            <a:normAutofit fontScale="90000"/>
          </a:bodyPr>
          <a:lstStyle/>
          <a:p>
            <a:br>
              <a:rPr lang="en-US" altLang="en-US" sz="4000"/>
            </a:br>
            <a:br>
              <a:rPr lang="en-US" altLang="en-US" sz="4000"/>
            </a:br>
            <a:br>
              <a:rPr lang="en-US" altLang="en-US" sz="3200"/>
            </a:br>
            <a:br>
              <a:rPr lang="en-US" altLang="en-US" sz="3200"/>
            </a:br>
            <a:endParaRPr lang="en-US" altLang="en-US" sz="3200"/>
          </a:p>
        </p:txBody>
      </p:sp>
      <p:sp>
        <p:nvSpPr>
          <p:cNvPr id="328714" name="Rectangle 10"/>
          <p:cNvSpPr>
            <a:spLocks noGrp="1" noChangeArrowheads="1"/>
          </p:cNvSpPr>
          <p:nvPr>
            <p:ph idx="1"/>
          </p:nvPr>
        </p:nvSpPr>
        <p:spPr>
          <a:xfrm>
            <a:off x="533400" y="1828800"/>
            <a:ext cx="7772400" cy="4114800"/>
          </a:xfrm>
        </p:spPr>
        <p:txBody>
          <a:bodyPr/>
          <a:lstStyle/>
          <a:p>
            <a:pPr>
              <a:buClr>
                <a:srgbClr val="FF0000"/>
              </a:buClr>
            </a:pPr>
            <a:r>
              <a:rPr lang="en-US" altLang="en-US" sz="3600" dirty="0">
                <a:latin typeface="Arial Narrow" pitchFamily="34" charset="0"/>
              </a:rPr>
              <a:t>Clean Concrete</a:t>
            </a:r>
          </a:p>
          <a:p>
            <a:pPr>
              <a:buClr>
                <a:srgbClr val="FF0000"/>
              </a:buClr>
            </a:pPr>
            <a:r>
              <a:rPr lang="en-US" altLang="en-US" sz="3600" dirty="0">
                <a:latin typeface="Arial Narrow" pitchFamily="34" charset="0"/>
              </a:rPr>
              <a:t>Cathodic Protection</a:t>
            </a:r>
          </a:p>
          <a:p>
            <a:pPr>
              <a:buClr>
                <a:srgbClr val="FF0000"/>
              </a:buClr>
            </a:pPr>
            <a:r>
              <a:rPr lang="en-US" altLang="en-US" sz="3600" dirty="0">
                <a:latin typeface="Arial Narrow" pitchFamily="34" charset="0"/>
              </a:rPr>
              <a:t>Admixtures and Corrosion Inhibitors</a:t>
            </a:r>
          </a:p>
          <a:p>
            <a:pPr>
              <a:buClr>
                <a:srgbClr val="FF0000"/>
              </a:buClr>
            </a:pPr>
            <a:r>
              <a:rPr lang="en-US" altLang="en-US" sz="3600" dirty="0">
                <a:latin typeface="Arial Narrow" pitchFamily="34" charset="0"/>
              </a:rPr>
              <a:t>Migrating Corrosion Inhibitors (MCI) or Surface Applied Corrosion Inhibitors(SACI)</a:t>
            </a:r>
          </a:p>
        </p:txBody>
      </p:sp>
      <p:sp>
        <p:nvSpPr>
          <p:cNvPr id="328711" name="Rectangle 7"/>
          <p:cNvSpPr>
            <a:spLocks noChangeArrowheads="1"/>
          </p:cNvSpPr>
          <p:nvPr/>
        </p:nvSpPr>
        <p:spPr bwMode="auto">
          <a:xfrm>
            <a:off x="381000" y="685800"/>
            <a:ext cx="861060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4000" dirty="0">
                <a:solidFill>
                  <a:srgbClr val="FF0000"/>
                </a:solidFill>
                <a:latin typeface="Arial Narrow" pitchFamily="34" charset="0"/>
              </a:rPr>
              <a:t>Protection  of steel rebar in Concrete</a:t>
            </a:r>
            <a:endParaRPr lang="en-US" altLang="en-US" sz="4000" dirty="0">
              <a:solidFill>
                <a:schemeClr val="bg1"/>
              </a:solidFill>
              <a:latin typeface="Arial Narrow" pitchFamily="34" charset="0"/>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305800" cy="1143000"/>
          </a:xfrm>
        </p:spPr>
        <p:txBody>
          <a:bodyPr/>
          <a:lstStyle/>
          <a:p>
            <a:r>
              <a:rPr lang="en-US" sz="4000" dirty="0">
                <a:solidFill>
                  <a:srgbClr val="FF0000"/>
                </a:solidFill>
              </a:rPr>
              <a:t>How Admixture/Inhibitor works?</a:t>
            </a:r>
          </a:p>
        </p:txBody>
      </p:sp>
      <p:sp>
        <p:nvSpPr>
          <p:cNvPr id="3" name="Content Placeholder 2"/>
          <p:cNvSpPr>
            <a:spLocks noGrp="1"/>
          </p:cNvSpPr>
          <p:nvPr>
            <p:ph idx="1"/>
          </p:nvPr>
        </p:nvSpPr>
        <p:spPr>
          <a:xfrm>
            <a:off x="838200" y="1476375"/>
            <a:ext cx="7620000" cy="2028825"/>
          </a:xfrm>
        </p:spPr>
        <p:txBody>
          <a:bodyPr>
            <a:normAutofit fontScale="85000" lnSpcReduction="20000"/>
          </a:bodyPr>
          <a:lstStyle/>
          <a:p>
            <a:pPr marL="0" indent="0">
              <a:buNone/>
            </a:pPr>
            <a:r>
              <a:rPr lang="en-US" b="1" dirty="0"/>
              <a:t>Migrating corrosion inhibitors</a:t>
            </a:r>
            <a:r>
              <a:rPr lang="en-US" dirty="0"/>
              <a:t> (MCIs) are developed to protect steel rebar from corrosion in concrete. They were designed to be incorporated as an admixture during concrete batching or used for surface impregnation of existing concrete structures. </a:t>
            </a:r>
            <a:r>
              <a:rPr lang="en-US" b="1" dirty="0"/>
              <a:t>Under Chlorine Attack and Carbonatation Attack</a:t>
            </a:r>
          </a:p>
          <a:p>
            <a:pPr marL="0" indent="0">
              <a:buNone/>
            </a:pPr>
            <a:endParaRPr lang="en-US" dirty="0"/>
          </a:p>
          <a:p>
            <a:pPr marL="0" indent="0">
              <a:buNone/>
            </a:pPr>
            <a:r>
              <a:rPr lang="en-US" dirty="0">
                <a:solidFill>
                  <a:srgbClr val="000000"/>
                </a:solidFill>
              </a:rPr>
              <a:t>MCI use compounds that work by forming a monomolecular film between the metal and the water. In Film Forming Inhibitors, one end of the molecule is hydrophilic and the other hydrophobic.</a:t>
            </a:r>
          </a:p>
        </p:txBody>
      </p:sp>
      <p:pic>
        <p:nvPicPr>
          <p:cNvPr id="4" name="Picture 3"/>
          <p:cNvPicPr/>
          <p:nvPr/>
        </p:nvPicPr>
        <p:blipFill>
          <a:blip r:embed="rId2">
            <a:extLst>
              <a:ext uri="{28A0092B-C50C-407E-A947-70E740481C1C}">
                <a14:useLocalDpi xmlns:a14="http://schemas.microsoft.com/office/drawing/2010/main" val="0"/>
              </a:ext>
            </a:extLst>
          </a:blip>
          <a:srcRect/>
          <a:stretch>
            <a:fillRect/>
          </a:stretch>
        </p:blipFill>
        <p:spPr bwMode="auto">
          <a:xfrm>
            <a:off x="379686" y="3581400"/>
            <a:ext cx="4038600" cy="2308622"/>
          </a:xfrm>
          <a:prstGeom prst="rect">
            <a:avLst/>
          </a:prstGeom>
          <a:noFill/>
          <a:ln>
            <a:noFill/>
          </a:ln>
        </p:spPr>
      </p:pic>
      <p:pic>
        <p:nvPicPr>
          <p:cNvPr id="5" name="Picture 4" descr="VCI-1.png"/>
          <p:cNvPicPr/>
          <p:nvPr/>
        </p:nvPicPr>
        <p:blipFill rotWithShape="1">
          <a:blip r:embed="rId3" cstate="print"/>
          <a:srcRect l="6546" t="17269"/>
          <a:stretch/>
        </p:blipFill>
        <p:spPr bwMode="auto">
          <a:xfrm>
            <a:off x="4648200" y="3218793"/>
            <a:ext cx="3695193" cy="2775347"/>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0099787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549508-F517-4351-A9AA-3A2756E0AEC4}"/>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ADA0651B-8F53-457A-9F93-7423295546EA}"/>
              </a:ext>
            </a:extLst>
          </p:cNvPr>
          <p:cNvPicPr>
            <a:picLocks noGrp="1" noChangeAspect="1"/>
          </p:cNvPicPr>
          <p:nvPr>
            <p:ph idx="1"/>
          </p:nvPr>
        </p:nvPicPr>
        <p:blipFill>
          <a:blip r:embed="rId2"/>
          <a:stretch>
            <a:fillRect/>
          </a:stretch>
        </p:blipFill>
        <p:spPr>
          <a:xfrm>
            <a:off x="378246" y="73351"/>
            <a:ext cx="8524149" cy="4085502"/>
          </a:xfrm>
          <a:prstGeom prst="rect">
            <a:avLst/>
          </a:prstGeom>
        </p:spPr>
      </p:pic>
      <p:pic>
        <p:nvPicPr>
          <p:cNvPr id="6" name="Picture 5" descr="VCI-1.png">
            <a:extLst>
              <a:ext uri="{FF2B5EF4-FFF2-40B4-BE49-F238E27FC236}">
                <a16:creationId xmlns:a16="http://schemas.microsoft.com/office/drawing/2014/main" id="{0A94CDD5-CFFE-4632-9E25-969135C35A04}"/>
              </a:ext>
            </a:extLst>
          </p:cNvPr>
          <p:cNvPicPr/>
          <p:nvPr/>
        </p:nvPicPr>
        <p:blipFill rotWithShape="1">
          <a:blip r:embed="rId3" cstate="print"/>
          <a:srcRect l="6546" t="24227"/>
          <a:stretch/>
        </p:blipFill>
        <p:spPr bwMode="auto">
          <a:xfrm>
            <a:off x="4953000" y="4100691"/>
            <a:ext cx="3949395" cy="2971801"/>
          </a:xfrm>
          <a:prstGeom prst="rect">
            <a:avLst/>
          </a:prstGeom>
          <a:ln>
            <a:noFill/>
          </a:ln>
          <a:extLst>
            <a:ext uri="{53640926-AAD7-44D8-BBD7-CCE9431645EC}">
              <a14:shadowObscured xmlns:a14="http://schemas.microsoft.com/office/drawing/2010/main"/>
            </a:ext>
          </a:extLst>
        </p:spPr>
      </p:pic>
      <p:pic>
        <p:nvPicPr>
          <p:cNvPr id="7" name="Picture 6">
            <a:extLst>
              <a:ext uri="{FF2B5EF4-FFF2-40B4-BE49-F238E27FC236}">
                <a16:creationId xmlns:a16="http://schemas.microsoft.com/office/drawing/2014/main" id="{2DDD9A6E-7469-491E-B4CD-835563A424C4}"/>
              </a:ext>
            </a:extLst>
          </p:cNvPr>
          <p:cNvPicPr>
            <a:picLocks noChangeAspect="1"/>
          </p:cNvPicPr>
          <p:nvPr/>
        </p:nvPicPr>
        <p:blipFill>
          <a:blip r:embed="rId4"/>
          <a:stretch>
            <a:fillRect/>
          </a:stretch>
        </p:blipFill>
        <p:spPr>
          <a:xfrm>
            <a:off x="1066800" y="4113096"/>
            <a:ext cx="3695193" cy="2383322"/>
          </a:xfrm>
          <a:prstGeom prst="rect">
            <a:avLst/>
          </a:prstGeom>
        </p:spPr>
      </p:pic>
    </p:spTree>
    <p:extLst>
      <p:ext uri="{BB962C8B-B14F-4D97-AF65-F5344CB8AC3E}">
        <p14:creationId xmlns:p14="http://schemas.microsoft.com/office/powerpoint/2010/main" val="296816983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144713</TotalTime>
  <Words>1542</Words>
  <Application>Microsoft Office PowerPoint</Application>
  <PresentationFormat>On-screen Show (4:3)</PresentationFormat>
  <Paragraphs>107</Paragraphs>
  <Slides>29</Slides>
  <Notes>0</Notes>
  <HiddenSlides>0</HiddenSlides>
  <MMClips>0</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29</vt:i4>
      </vt:variant>
    </vt:vector>
  </HeadingPairs>
  <TitlesOfParts>
    <vt:vector size="37" baseType="lpstr">
      <vt:lpstr>Arial</vt:lpstr>
      <vt:lpstr>Arial Narrow</vt:lpstr>
      <vt:lpstr>Calibri</vt:lpstr>
      <vt:lpstr>Calibri Light</vt:lpstr>
      <vt:lpstr>Times New Roman</vt:lpstr>
      <vt:lpstr>Wingdings</vt:lpstr>
      <vt:lpstr>Office Theme</vt:lpstr>
      <vt:lpstr>Packager Shell Object</vt:lpstr>
      <vt:lpstr>PowerPoint Presentation</vt:lpstr>
      <vt:lpstr>‘Major Structural Damage’ at Surfside Florida Condo Complex due to corrosion of reinforced concrete,  June 24, 2021 </vt:lpstr>
      <vt:lpstr>Concrete structures Deterioration </vt:lpstr>
      <vt:lpstr>Objective of our research program</vt:lpstr>
      <vt:lpstr>Concrete curing reactions</vt:lpstr>
      <vt:lpstr>Corrosion Damages</vt:lpstr>
      <vt:lpstr>    </vt:lpstr>
      <vt:lpstr>How Admixture/Inhibitor works?</vt:lpstr>
      <vt:lpstr>PowerPoint Presentation</vt:lpstr>
      <vt:lpstr>Polarization Resistance (Rp) Versus Time; Comparison of Inhibitor treated concrete with Control concrete samples.</vt:lpstr>
      <vt:lpstr>Current Research Project</vt:lpstr>
      <vt:lpstr>PowerPoint Presentation</vt:lpstr>
      <vt:lpstr>MIC effects: Production of hydrogen sulfide and concrete-destroying sulfuric acid, SRB (Sulfate Reducing Bacteria)  SO4= + 2 H+ + 4 H2 → H2S↑  (H+/HS-)+ 4 H2O</vt:lpstr>
      <vt:lpstr>Formation of gypsum is an expansive reactions (white powdery deposits) , lower concrete strength, overstressing, cracking and spalling, mainly due to SOB reactions</vt:lpstr>
      <vt:lpstr>Sewer system Rehabilitation  cost ~ $4 billion for LA County</vt:lpstr>
      <vt:lpstr>PowerPoint Presentation</vt:lpstr>
      <vt:lpstr>Deterioration of reinforced concrete in sewer environments</vt:lpstr>
      <vt:lpstr>How to protect concrete against MIC? </vt:lpstr>
      <vt:lpstr>EXPERIMENTAL PROCEDURE </vt:lpstr>
      <vt:lpstr>Sulfate attack layer thickness after 400 days exposure to highly acidic solution shows that Admix-A+SACI-B have the lowest sulfate reactions</vt:lpstr>
      <vt:lpstr>Sulfate attack layer thickness after 750 days exposure to highly acidic solution shows that Admix-A+SACI-B and SACI-B still maintained their strength</vt:lpstr>
      <vt:lpstr>PowerPoint Presentation</vt:lpstr>
      <vt:lpstr>PowerPoint Presentation</vt:lpstr>
      <vt:lpstr>Sulfate attack layer thickness after 400 days exposure to highly acidic solution</vt:lpstr>
      <vt:lpstr>Etched micrographs of the concrete control samples after immersion for 200 days, shows severe sulfate attacks and cracking of the concrete due to severe chemical MIC attacks.</vt:lpstr>
      <vt:lpstr>Comparison of concrete sections used to measure the sulfate attack layer thickness after 200 days, both Admix-A and SACI-B are very effective resisting sulfate attack. The control sample showed more than 24.5% thickness,  (etched with Phenolphthalein). </vt:lpstr>
      <vt:lpstr>Comparison of Concrete sections used to measure the sulfate attack layer thickness after 400 days.</vt:lpstr>
      <vt:lpstr>Conclusions</vt:lpstr>
      <vt:lpstr>PowerPoint Presentation</vt:lpstr>
    </vt:vector>
  </TitlesOfParts>
  <Company>CSUN-CECS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Investigating the Corrosion Behavior of Reinforced Concrete using AC Impedance Techniques</dc:title>
  <dc:creator>lisar</dc:creator>
  <cp:lastModifiedBy>Bavarian, Behzad B</cp:lastModifiedBy>
  <cp:revision>626</cp:revision>
  <cp:lastPrinted>2014-04-15T01:15:57Z</cp:lastPrinted>
  <dcterms:created xsi:type="dcterms:W3CDTF">1999-08-20T23:35:40Z</dcterms:created>
  <dcterms:modified xsi:type="dcterms:W3CDTF">2023-03-21T12:43:23Z</dcterms:modified>
</cp:coreProperties>
</file>